
<file path=[Content_Types].xml><?xml version="1.0" encoding="utf-8"?>
<Types xmlns="http://schemas.openxmlformats.org/package/2006/content-types">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Lst>
  <p:sldSz cx="12192000" cy="6858000"/>
  <p:notesSz cx="6858000" cy="9144000"/>
  <p:embeddedFontLst>
    <p:embeddedFont>
      <p:font typeface="Roboto" panose="02000000000000000000" pitchFamily="2" charset="0"/>
      <p:regular r:id="rId22"/>
      <p:bold r:id="rId23"/>
      <p:italic r:id="rId24"/>
      <p:boldItalic r:id="rId25"/>
    </p:embeddedFont>
  </p:embeddedFontLst>
  <p:defaultTextStyle>
    <a:defPPr>
      <a:defRPr lang="en-US"/>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AC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50C055-2FB7-FC4F-86EE-7933E17EDA3F}" v="2" dt="2026-03-18T16:03:03.0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33" autoAdjust="0"/>
    <p:restoredTop sz="94660"/>
  </p:normalViewPr>
  <p:slideViewPr>
    <p:cSldViewPr snapToGrid="0" showGuides="1">
      <p:cViewPr varScale="1">
        <p:scale>
          <a:sx n="83" d="100"/>
          <a:sy n="83" d="100"/>
        </p:scale>
        <p:origin x="630"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ผู้ใช้ที่เป็นผู้เยี่ยมชม" userId="S::urn:spo:tenantanon#f423d20b-cd17-41f8-a72c-221cf1fa9d93::" providerId="AD" clId="Web-{4350C055-2FB7-FC4F-86EE-7933E17EDA3F}"/>
    <pc:docChg chg="modSld">
      <pc:chgData name="ผู้ใช้ที่เป็นผู้เยี่ยมชม" userId="S::urn:spo:tenantanon#f423d20b-cd17-41f8-a72c-221cf1fa9d93::" providerId="AD" clId="Web-{4350C055-2FB7-FC4F-86EE-7933E17EDA3F}" dt="2026-03-18T16:03:03.030" v="1" actId="1076"/>
      <pc:docMkLst>
        <pc:docMk/>
      </pc:docMkLst>
      <pc:sldChg chg="modSp">
        <pc:chgData name="ผู้ใช้ที่เป็นผู้เยี่ยมชม" userId="S::urn:spo:tenantanon#f423d20b-cd17-41f8-a72c-221cf1fa9d93::" providerId="AD" clId="Web-{4350C055-2FB7-FC4F-86EE-7933E17EDA3F}" dt="2026-03-18T16:03:03.030" v="1" actId="1076"/>
        <pc:sldMkLst>
          <pc:docMk/>
          <pc:sldMk cId="0" sldId="256"/>
        </pc:sldMkLst>
        <pc:spChg chg="mod">
          <ac:chgData name="ผู้ใช้ที่เป็นผู้เยี่ยมชม" userId="S::urn:spo:tenantanon#f423d20b-cd17-41f8-a72c-221cf1fa9d93::" providerId="AD" clId="Web-{4350C055-2FB7-FC4F-86EE-7933E17EDA3F}" dt="2026-03-18T16:03:03.030" v="1" actId="1076"/>
          <ac:spMkLst>
            <pc:docMk/>
            <pc:sldMk cId="0" sldId="256"/>
            <ac:spMk id="3075" creationId="{FE6CE91A-4EC2-4214-1136-1E079E52170D}"/>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54201"/>
            <a:ext cx="9144000" cy="1655762"/>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extBox 8">
            <a:extLst>
              <a:ext uri="{FF2B5EF4-FFF2-40B4-BE49-F238E27FC236}">
                <a16:creationId xmlns:a16="http://schemas.microsoft.com/office/drawing/2014/main" id="{613EEA4B-55FA-1BD6-84B9-28F1D2DC02F2}"/>
              </a:ext>
            </a:extLst>
          </p:cNvPr>
          <p:cNvSpPr txBox="1"/>
          <p:nvPr userDrawn="1"/>
        </p:nvSpPr>
        <p:spPr>
          <a:xfrm>
            <a:off x="247650" y="6178526"/>
            <a:ext cx="11696699" cy="415498"/>
          </a:xfrm>
          <a:prstGeom prst="rect">
            <a:avLst/>
          </a:prstGeom>
          <a:noFill/>
        </p:spPr>
        <p:txBody>
          <a:bodyPr wrap="square">
            <a:spAutoFit/>
          </a:bodyPr>
          <a:lstStyle/>
          <a:p>
            <a:r>
              <a:rPr lang="en-US" sz="1050" dirty="0">
                <a:solidFill>
                  <a:schemeClr val="tx1"/>
                </a:solidFill>
                <a:latin typeface="Roboto" panose="02000000000000000000" pitchFamily="2" charset="0"/>
                <a:ea typeface="Roboto" panose="02000000000000000000" pitchFamily="2" charset="0"/>
              </a:rPr>
              <a:t>Funded by the European Union. Views and opinions expressed are however those of the author(s) only and do not necessarily reflect those of the European Union or Erasmus+. </a:t>
            </a:r>
            <a:br>
              <a:rPr lang="en-US" sz="1050" dirty="0">
                <a:solidFill>
                  <a:schemeClr val="tx1"/>
                </a:solidFill>
                <a:latin typeface="Roboto" panose="02000000000000000000" pitchFamily="2" charset="0"/>
                <a:ea typeface="Roboto" panose="02000000000000000000" pitchFamily="2" charset="0"/>
              </a:rPr>
            </a:br>
            <a:r>
              <a:rPr lang="en-US" sz="1050" dirty="0">
                <a:solidFill>
                  <a:schemeClr val="tx1"/>
                </a:solidFill>
                <a:latin typeface="Roboto" panose="02000000000000000000" pitchFamily="2" charset="0"/>
                <a:ea typeface="Roboto" panose="02000000000000000000" pitchFamily="2" charset="0"/>
              </a:rPr>
              <a:t>Neither the European Union nor the granting authority can be held responsible for them</a:t>
            </a:r>
          </a:p>
        </p:txBody>
      </p:sp>
      <p:pic>
        <p:nvPicPr>
          <p:cNvPr id="13" name="Picture 12" descr="Blue text on a white background&#10;&#10;Description automatically generated">
            <a:extLst>
              <a:ext uri="{FF2B5EF4-FFF2-40B4-BE49-F238E27FC236}">
                <a16:creationId xmlns:a16="http://schemas.microsoft.com/office/drawing/2014/main" id="{6B004EE0-805C-0AD7-5F73-0140FC5F06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0" y="396485"/>
            <a:ext cx="3227071" cy="720000"/>
          </a:xfrm>
          <a:prstGeom prst="rect">
            <a:avLst/>
          </a:prstGeom>
        </p:spPr>
      </p:pic>
      <p:pic>
        <p:nvPicPr>
          <p:cNvPr id="8" name="Picture 7">
            <a:extLst>
              <a:ext uri="{FF2B5EF4-FFF2-40B4-BE49-F238E27FC236}">
                <a16:creationId xmlns:a16="http://schemas.microsoft.com/office/drawing/2014/main" id="{4FA8B464-0B08-3D8D-E8C8-16E8695C414F}"/>
              </a:ext>
            </a:extLst>
          </p:cNvPr>
          <p:cNvPicPr>
            <a:picLocks noChangeAspect="1"/>
          </p:cNvPicPr>
          <p:nvPr userDrawn="1"/>
        </p:nvPicPr>
        <p:blipFill>
          <a:blip r:embed="rId3">
            <a:extLst>
              <a:ext uri="{28A0092B-C50C-407E-A947-70E740481C1C}">
                <a14:useLocalDpi xmlns:a14="http://schemas.microsoft.com/office/drawing/2010/main" val="0"/>
              </a:ext>
            </a:extLst>
          </a:blip>
          <a:srcRect t="30734" b="29548"/>
          <a:stretch>
            <a:fillRect/>
          </a:stretch>
        </p:blipFill>
        <p:spPr>
          <a:xfrm>
            <a:off x="9032413" y="501973"/>
            <a:ext cx="1635587" cy="649623"/>
          </a:xfrm>
          <a:prstGeom prst="rect">
            <a:avLst/>
          </a:prstGeom>
        </p:spPr>
      </p:pic>
    </p:spTree>
    <p:extLst>
      <p:ext uri="{BB962C8B-B14F-4D97-AF65-F5344CB8AC3E}">
        <p14:creationId xmlns:p14="http://schemas.microsoft.com/office/powerpoint/2010/main" val="36077985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54038"/>
            <a:ext cx="10515600" cy="113665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D32A9-750D-26C4-DF63-1252C124504C}"/>
              </a:ext>
            </a:extLst>
          </p:cNvPr>
          <p:cNvSpPr>
            <a:spLocks noGrp="1"/>
          </p:cNvSpPr>
          <p:nvPr>
            <p:ph type="dt" sz="half" idx="10"/>
          </p:nvPr>
        </p:nvSpPr>
        <p:spPr/>
        <p:txBody>
          <a:bodyPr/>
          <a:lstStyle>
            <a:lvl1pPr>
              <a:defRPr>
                <a:solidFill>
                  <a:schemeClr val="bg1"/>
                </a:solidFill>
              </a:defRPr>
            </a:lvl1pPr>
          </a:lstStyle>
          <a:p>
            <a:pPr>
              <a:defRPr/>
            </a:pPr>
            <a:fld id="{39901BAB-F556-4330-8F62-F586E856F5B9}" type="datetimeFigureOut">
              <a:rPr lang="en-US" smtClean="0"/>
              <a:pPr>
                <a:defRPr/>
              </a:pPr>
              <a:t>3/18/2026</a:t>
            </a:fld>
            <a:endParaRPr lang="en-US" dirty="0"/>
          </a:p>
        </p:txBody>
      </p:sp>
      <p:sp>
        <p:nvSpPr>
          <p:cNvPr id="6" name="Slide Number Placeholder 5">
            <a:extLst>
              <a:ext uri="{FF2B5EF4-FFF2-40B4-BE49-F238E27FC236}">
                <a16:creationId xmlns:a16="http://schemas.microsoft.com/office/drawing/2014/main" id="{30713863-30DF-361B-F5A8-3DDAFA180266}"/>
              </a:ext>
            </a:extLst>
          </p:cNvPr>
          <p:cNvSpPr>
            <a:spLocks noGrp="1"/>
          </p:cNvSpPr>
          <p:nvPr>
            <p:ph type="sldNum" sz="quarter" idx="12"/>
          </p:nvPr>
        </p:nvSpPr>
        <p:spPr/>
        <p:txBody>
          <a:bodyPr/>
          <a:lstStyle>
            <a:lvl1pPr>
              <a:defRPr>
                <a:solidFill>
                  <a:schemeClr val="bg1"/>
                </a:solidFill>
              </a:defRPr>
            </a:lvl1pPr>
          </a:lstStyle>
          <a:p>
            <a:pPr>
              <a:defRPr/>
            </a:pPr>
            <a:fld id="{75B9A6E2-7DFB-4EC3-9A68-AC45B91E5D4C}" type="slidenum">
              <a:rPr lang="en-US" smtClean="0"/>
              <a:pPr>
                <a:defRPr/>
              </a:pPr>
              <a:t>‹#›</a:t>
            </a:fld>
            <a:endParaRPr lang="en-US" dirty="0"/>
          </a:p>
        </p:txBody>
      </p:sp>
      <p:pic>
        <p:nvPicPr>
          <p:cNvPr id="12" name="Picture 11">
            <a:extLst>
              <a:ext uri="{FF2B5EF4-FFF2-40B4-BE49-F238E27FC236}">
                <a16:creationId xmlns:a16="http://schemas.microsoft.com/office/drawing/2014/main" id="{4B3A5038-C784-05F5-58F0-A9891D1E97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54038"/>
            <a:ext cx="844574" cy="844574"/>
          </a:xfrm>
          <a:prstGeom prst="rect">
            <a:avLst/>
          </a:prstGeom>
        </p:spPr>
      </p:pic>
    </p:spTree>
    <p:extLst>
      <p:ext uri="{BB962C8B-B14F-4D97-AF65-F5344CB8AC3E}">
        <p14:creationId xmlns:p14="http://schemas.microsoft.com/office/powerpoint/2010/main" val="3985249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61063"/>
            <a:ext cx="10515600" cy="112962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8523801-BF93-8AC5-55C7-BAFEB2C537DA}"/>
              </a:ext>
            </a:extLst>
          </p:cNvPr>
          <p:cNvSpPr>
            <a:spLocks noGrp="1"/>
          </p:cNvSpPr>
          <p:nvPr>
            <p:ph type="dt" sz="half" idx="10"/>
          </p:nvPr>
        </p:nvSpPr>
        <p:spPr/>
        <p:txBody>
          <a:bodyPr/>
          <a:lstStyle>
            <a:lvl1pPr>
              <a:defRPr>
                <a:solidFill>
                  <a:schemeClr val="bg1"/>
                </a:solidFill>
              </a:defRPr>
            </a:lvl1pPr>
          </a:lstStyle>
          <a:p>
            <a:pPr>
              <a:defRPr/>
            </a:pPr>
            <a:fld id="{6FBA819C-7A35-4EC1-824F-8BCD9FEDAB4E}" type="datetimeFigureOut">
              <a:rPr lang="en-US" smtClean="0"/>
              <a:pPr>
                <a:defRPr/>
              </a:pPr>
              <a:t>3/18/2026</a:t>
            </a:fld>
            <a:endParaRPr lang="en-US" dirty="0"/>
          </a:p>
        </p:txBody>
      </p:sp>
      <p:sp>
        <p:nvSpPr>
          <p:cNvPr id="7" name="Slide Number Placeholder 5">
            <a:extLst>
              <a:ext uri="{FF2B5EF4-FFF2-40B4-BE49-F238E27FC236}">
                <a16:creationId xmlns:a16="http://schemas.microsoft.com/office/drawing/2014/main" id="{D2D35789-1CF5-4CAD-7ECE-A5157E724875}"/>
              </a:ext>
            </a:extLst>
          </p:cNvPr>
          <p:cNvSpPr>
            <a:spLocks noGrp="1"/>
          </p:cNvSpPr>
          <p:nvPr>
            <p:ph type="sldNum" sz="quarter" idx="12"/>
          </p:nvPr>
        </p:nvSpPr>
        <p:spPr/>
        <p:txBody>
          <a:bodyPr/>
          <a:lstStyle>
            <a:lvl1pPr>
              <a:defRPr>
                <a:solidFill>
                  <a:schemeClr val="bg1"/>
                </a:solidFill>
              </a:defRPr>
            </a:lvl1pPr>
          </a:lstStyle>
          <a:p>
            <a:pPr>
              <a:defRPr/>
            </a:pPr>
            <a:fld id="{21C1D14A-0EB8-452F-BE37-D1BD5EB0AED4}" type="slidenum">
              <a:rPr lang="en-US" smtClean="0"/>
              <a:pPr>
                <a:defRPr/>
              </a:pPr>
              <a:t>‹#›</a:t>
            </a:fld>
            <a:endParaRPr lang="en-US" dirty="0"/>
          </a:p>
        </p:txBody>
      </p:sp>
      <p:pic>
        <p:nvPicPr>
          <p:cNvPr id="10" name="Picture 9">
            <a:extLst>
              <a:ext uri="{FF2B5EF4-FFF2-40B4-BE49-F238E27FC236}">
                <a16:creationId xmlns:a16="http://schemas.microsoft.com/office/drawing/2014/main" id="{C4C09067-E44F-64CE-C957-33D8F26A60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54038"/>
            <a:ext cx="844574" cy="844574"/>
          </a:xfrm>
          <a:prstGeom prst="rect">
            <a:avLst/>
          </a:prstGeom>
        </p:spPr>
      </p:pic>
    </p:spTree>
    <p:extLst>
      <p:ext uri="{BB962C8B-B14F-4D97-AF65-F5344CB8AC3E}">
        <p14:creationId xmlns:p14="http://schemas.microsoft.com/office/powerpoint/2010/main" val="4195864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668337"/>
            <a:ext cx="10515600" cy="102235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E744369-B926-2D19-CF0C-6E45302E0F76}"/>
              </a:ext>
            </a:extLst>
          </p:cNvPr>
          <p:cNvSpPr>
            <a:spLocks noGrp="1"/>
          </p:cNvSpPr>
          <p:nvPr>
            <p:ph type="dt" sz="half" idx="10"/>
          </p:nvPr>
        </p:nvSpPr>
        <p:spPr/>
        <p:txBody>
          <a:bodyPr/>
          <a:lstStyle>
            <a:lvl1pPr>
              <a:defRPr>
                <a:solidFill>
                  <a:schemeClr val="bg1"/>
                </a:solidFill>
              </a:defRPr>
            </a:lvl1pPr>
          </a:lstStyle>
          <a:p>
            <a:pPr>
              <a:defRPr/>
            </a:pPr>
            <a:fld id="{D71B2640-28D3-4C2A-8063-4EDC933F6679}" type="datetimeFigureOut">
              <a:rPr lang="en-US" smtClean="0"/>
              <a:pPr>
                <a:defRPr/>
              </a:pPr>
              <a:t>3/18/2026</a:t>
            </a:fld>
            <a:endParaRPr lang="en-US" dirty="0"/>
          </a:p>
        </p:txBody>
      </p:sp>
      <p:sp>
        <p:nvSpPr>
          <p:cNvPr id="9" name="Slide Number Placeholder 5">
            <a:extLst>
              <a:ext uri="{FF2B5EF4-FFF2-40B4-BE49-F238E27FC236}">
                <a16:creationId xmlns:a16="http://schemas.microsoft.com/office/drawing/2014/main" id="{F92C0683-906F-8573-37F6-791E59457F9F}"/>
              </a:ext>
            </a:extLst>
          </p:cNvPr>
          <p:cNvSpPr>
            <a:spLocks noGrp="1"/>
          </p:cNvSpPr>
          <p:nvPr>
            <p:ph type="sldNum" sz="quarter" idx="12"/>
          </p:nvPr>
        </p:nvSpPr>
        <p:spPr/>
        <p:txBody>
          <a:bodyPr/>
          <a:lstStyle>
            <a:lvl1pPr>
              <a:defRPr>
                <a:solidFill>
                  <a:schemeClr val="bg1"/>
                </a:solidFill>
              </a:defRPr>
            </a:lvl1pPr>
          </a:lstStyle>
          <a:p>
            <a:pPr>
              <a:defRPr/>
            </a:pPr>
            <a:fld id="{08E2CB77-E5EF-448A-8E39-CA7C7B92881F}" type="slidenum">
              <a:rPr lang="en-US" smtClean="0"/>
              <a:pPr>
                <a:defRPr/>
              </a:pPr>
              <a:t>‹#›</a:t>
            </a:fld>
            <a:endParaRPr lang="en-US" dirty="0"/>
          </a:p>
        </p:txBody>
      </p:sp>
      <p:pic>
        <p:nvPicPr>
          <p:cNvPr id="12" name="Picture 11">
            <a:extLst>
              <a:ext uri="{FF2B5EF4-FFF2-40B4-BE49-F238E27FC236}">
                <a16:creationId xmlns:a16="http://schemas.microsoft.com/office/drawing/2014/main" id="{654B30D1-6697-1858-F839-2E7B66A03B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54038"/>
            <a:ext cx="844574" cy="844574"/>
          </a:xfrm>
          <a:prstGeom prst="rect">
            <a:avLst/>
          </a:prstGeom>
        </p:spPr>
      </p:pic>
    </p:spTree>
    <p:extLst>
      <p:ext uri="{BB962C8B-B14F-4D97-AF65-F5344CB8AC3E}">
        <p14:creationId xmlns:p14="http://schemas.microsoft.com/office/powerpoint/2010/main" val="3785411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04850"/>
            <a:ext cx="10515600" cy="985838"/>
          </a:xfrm>
        </p:spPr>
        <p:txBody>
          <a:bodyPr/>
          <a:lstStyle/>
          <a:p>
            <a:r>
              <a:rPr lang="en-US"/>
              <a:t>Click to edit Master title style</a:t>
            </a:r>
          </a:p>
        </p:txBody>
      </p:sp>
      <p:sp>
        <p:nvSpPr>
          <p:cNvPr id="3" name="Date Placeholder 3">
            <a:extLst>
              <a:ext uri="{FF2B5EF4-FFF2-40B4-BE49-F238E27FC236}">
                <a16:creationId xmlns:a16="http://schemas.microsoft.com/office/drawing/2014/main" id="{5C9610D6-DFCB-80BB-1B69-2936ACDF6FA2}"/>
              </a:ext>
            </a:extLst>
          </p:cNvPr>
          <p:cNvSpPr>
            <a:spLocks noGrp="1"/>
          </p:cNvSpPr>
          <p:nvPr>
            <p:ph type="dt" sz="half" idx="10"/>
          </p:nvPr>
        </p:nvSpPr>
        <p:spPr/>
        <p:txBody>
          <a:bodyPr/>
          <a:lstStyle>
            <a:lvl1pPr>
              <a:defRPr>
                <a:solidFill>
                  <a:schemeClr val="bg1"/>
                </a:solidFill>
              </a:defRPr>
            </a:lvl1pPr>
          </a:lstStyle>
          <a:p>
            <a:pPr>
              <a:defRPr/>
            </a:pPr>
            <a:fld id="{316FAB89-AB7B-4FF1-A4B4-B5745B6CA2AF}" type="datetimeFigureOut">
              <a:rPr lang="en-US" smtClean="0"/>
              <a:pPr>
                <a:defRPr/>
              </a:pPr>
              <a:t>3/18/2026</a:t>
            </a:fld>
            <a:endParaRPr lang="en-US" dirty="0"/>
          </a:p>
        </p:txBody>
      </p:sp>
      <p:sp>
        <p:nvSpPr>
          <p:cNvPr id="5" name="Slide Number Placeholder 5">
            <a:extLst>
              <a:ext uri="{FF2B5EF4-FFF2-40B4-BE49-F238E27FC236}">
                <a16:creationId xmlns:a16="http://schemas.microsoft.com/office/drawing/2014/main" id="{F26E2D60-EC8D-7E4F-ED7B-AE75467A5254}"/>
              </a:ext>
            </a:extLst>
          </p:cNvPr>
          <p:cNvSpPr>
            <a:spLocks noGrp="1"/>
          </p:cNvSpPr>
          <p:nvPr>
            <p:ph type="sldNum" sz="quarter" idx="12"/>
          </p:nvPr>
        </p:nvSpPr>
        <p:spPr/>
        <p:txBody>
          <a:bodyPr/>
          <a:lstStyle>
            <a:lvl1pPr>
              <a:defRPr>
                <a:solidFill>
                  <a:schemeClr val="bg1"/>
                </a:solidFill>
              </a:defRPr>
            </a:lvl1pPr>
          </a:lstStyle>
          <a:p>
            <a:pPr>
              <a:defRPr/>
            </a:pPr>
            <a:fld id="{1C0B1F76-9039-4FC1-B765-F64E7CDC83DB}" type="slidenum">
              <a:rPr lang="en-US" smtClean="0"/>
              <a:pPr>
                <a:defRPr/>
              </a:pPr>
              <a:t>‹#›</a:t>
            </a:fld>
            <a:endParaRPr lang="en-US" dirty="0"/>
          </a:p>
        </p:txBody>
      </p:sp>
      <p:pic>
        <p:nvPicPr>
          <p:cNvPr id="8" name="Picture 7">
            <a:extLst>
              <a:ext uri="{FF2B5EF4-FFF2-40B4-BE49-F238E27FC236}">
                <a16:creationId xmlns:a16="http://schemas.microsoft.com/office/drawing/2014/main" id="{151F8672-5F3F-4F8F-0033-97CD8AA190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54038"/>
            <a:ext cx="844574" cy="844574"/>
          </a:xfrm>
          <a:prstGeom prst="rect">
            <a:avLst/>
          </a:prstGeom>
        </p:spPr>
      </p:pic>
    </p:spTree>
    <p:extLst>
      <p:ext uri="{BB962C8B-B14F-4D97-AF65-F5344CB8AC3E}">
        <p14:creationId xmlns:p14="http://schemas.microsoft.com/office/powerpoint/2010/main" val="449427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7D31B33-CF25-3A47-5D77-66DFCA3B1A42}"/>
              </a:ext>
            </a:extLst>
          </p:cNvPr>
          <p:cNvSpPr>
            <a:spLocks noGrp="1"/>
          </p:cNvSpPr>
          <p:nvPr>
            <p:ph type="dt" sz="half" idx="10"/>
          </p:nvPr>
        </p:nvSpPr>
        <p:spPr/>
        <p:txBody>
          <a:bodyPr/>
          <a:lstStyle>
            <a:lvl1pPr>
              <a:defRPr>
                <a:solidFill>
                  <a:schemeClr val="bg1"/>
                </a:solidFill>
              </a:defRPr>
            </a:lvl1pPr>
          </a:lstStyle>
          <a:p>
            <a:pPr>
              <a:defRPr/>
            </a:pPr>
            <a:fld id="{2ABB3C1E-CFF7-40EF-8020-5B6A254594F0}" type="datetimeFigureOut">
              <a:rPr lang="en-US" smtClean="0"/>
              <a:pPr>
                <a:defRPr/>
              </a:pPr>
              <a:t>3/18/2026</a:t>
            </a:fld>
            <a:endParaRPr lang="en-US" dirty="0"/>
          </a:p>
        </p:txBody>
      </p:sp>
      <p:sp>
        <p:nvSpPr>
          <p:cNvPr id="4" name="Slide Number Placeholder 5">
            <a:extLst>
              <a:ext uri="{FF2B5EF4-FFF2-40B4-BE49-F238E27FC236}">
                <a16:creationId xmlns:a16="http://schemas.microsoft.com/office/drawing/2014/main" id="{8685B383-D25D-370D-0BA7-4BBA553C5A52}"/>
              </a:ext>
            </a:extLst>
          </p:cNvPr>
          <p:cNvSpPr>
            <a:spLocks noGrp="1"/>
          </p:cNvSpPr>
          <p:nvPr>
            <p:ph type="sldNum" sz="quarter" idx="12"/>
          </p:nvPr>
        </p:nvSpPr>
        <p:spPr/>
        <p:txBody>
          <a:bodyPr/>
          <a:lstStyle>
            <a:lvl1pPr>
              <a:defRPr>
                <a:solidFill>
                  <a:schemeClr val="bg1"/>
                </a:solidFill>
              </a:defRPr>
            </a:lvl1pPr>
          </a:lstStyle>
          <a:p>
            <a:pPr>
              <a:defRPr/>
            </a:pPr>
            <a:fld id="{83D76603-08E9-4E7C-8FB0-C4EE34E82500}" type="slidenum">
              <a:rPr lang="en-US" smtClean="0"/>
              <a:pPr>
                <a:defRPr/>
              </a:pPr>
              <a:t>‹#›</a:t>
            </a:fld>
            <a:endParaRPr lang="en-US" dirty="0"/>
          </a:p>
        </p:txBody>
      </p:sp>
    </p:spTree>
    <p:extLst>
      <p:ext uri="{BB962C8B-B14F-4D97-AF65-F5344CB8AC3E}">
        <p14:creationId xmlns:p14="http://schemas.microsoft.com/office/powerpoint/2010/main" val="579050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een and white background&#10;&#10;Description automatically generated">
            <a:extLst>
              <a:ext uri="{FF2B5EF4-FFF2-40B4-BE49-F238E27FC236}">
                <a16:creationId xmlns:a16="http://schemas.microsoft.com/office/drawing/2014/main" id="{499A0DBA-9E8D-A217-C0A4-04C38AF6C1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0" y="4708187"/>
            <a:ext cx="12192001" cy="2149813"/>
          </a:xfrm>
          <a:prstGeom prst="rect">
            <a:avLst/>
          </a:prstGeom>
        </p:spPr>
      </p:pic>
      <p:sp>
        <p:nvSpPr>
          <p:cNvPr id="1027" name="Title Placeholder 1">
            <a:extLst>
              <a:ext uri="{FF2B5EF4-FFF2-40B4-BE49-F238E27FC236}">
                <a16:creationId xmlns:a16="http://schemas.microsoft.com/office/drawing/2014/main" id="{0565159A-4459-8DD0-5BA9-1C95DFE3E45A}"/>
              </a:ext>
            </a:extLst>
          </p:cNvPr>
          <p:cNvSpPr>
            <a:spLocks noGrp="1" noChangeArrowheads="1"/>
          </p:cNvSpPr>
          <p:nvPr>
            <p:ph type="title"/>
          </p:nvPr>
        </p:nvSpPr>
        <p:spPr bwMode="auto">
          <a:xfrm>
            <a:off x="838200" y="485775"/>
            <a:ext cx="105156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Text Placeholder 2">
            <a:extLst>
              <a:ext uri="{FF2B5EF4-FFF2-40B4-BE49-F238E27FC236}">
                <a16:creationId xmlns:a16="http://schemas.microsoft.com/office/drawing/2014/main" id="{DCFEE7B3-D689-1B68-EF12-47BB99684050}"/>
              </a:ext>
            </a:extLst>
          </p:cNvPr>
          <p:cNvSpPr>
            <a:spLocks noGrp="1" noChangeArrowheads="1"/>
          </p:cNvSpPr>
          <p:nvPr>
            <p:ph type="body" idx="1"/>
          </p:nvPr>
        </p:nvSpPr>
        <p:spPr bwMode="auto">
          <a:xfrm>
            <a:off x="838200" y="1901825"/>
            <a:ext cx="10515600"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6BEABBAD-AB5F-68D5-8A9B-F5619CA199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bg1"/>
                </a:solidFill>
                <a:latin typeface="Roboto" panose="02000000000000000000" pitchFamily="2" charset="0"/>
                <a:ea typeface="Roboto" panose="02000000000000000000" pitchFamily="2" charset="0"/>
              </a:defRPr>
            </a:lvl1pPr>
          </a:lstStyle>
          <a:p>
            <a:pPr>
              <a:defRPr/>
            </a:pPr>
            <a:fld id="{AC472335-A64E-4B96-9364-F165B9EA6C15}" type="datetimeFigureOut">
              <a:rPr lang="en-US" smtClean="0"/>
              <a:pPr>
                <a:defRPr/>
              </a:pPr>
              <a:t>3/18/2026</a:t>
            </a:fld>
            <a:endParaRPr lang="en-US" dirty="0">
              <a:solidFill>
                <a:schemeClr val="bg1"/>
              </a:solidFill>
            </a:endParaRPr>
          </a:p>
        </p:txBody>
      </p:sp>
      <p:sp>
        <p:nvSpPr>
          <p:cNvPr id="6" name="Slide Number Placeholder 5">
            <a:extLst>
              <a:ext uri="{FF2B5EF4-FFF2-40B4-BE49-F238E27FC236}">
                <a16:creationId xmlns:a16="http://schemas.microsoft.com/office/drawing/2014/main" id="{636BFA98-C144-618C-70A5-B302E5BF52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bg1"/>
                </a:solidFill>
                <a:latin typeface="Roboto" panose="02000000000000000000" pitchFamily="2" charset="0"/>
                <a:ea typeface="Roboto" panose="02000000000000000000" pitchFamily="2" charset="0"/>
              </a:defRPr>
            </a:lvl1pPr>
          </a:lstStyle>
          <a:p>
            <a:pPr>
              <a:defRPr/>
            </a:pPr>
            <a:fld id="{FBBD5D27-C62A-48E3-ABF6-C6C99A0A238B}" type="slidenum">
              <a:rPr lang="en-US" smtClean="0"/>
              <a:pPr>
                <a:defRPr/>
              </a:pPr>
              <a:t>‹#›</a:t>
            </a:fld>
            <a:endParaRPr lang="en-US"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3" r:id="rId3"/>
    <p:sldLayoutId id="2147483664" r:id="rId4"/>
    <p:sldLayoutId id="2147483665" r:id="rId5"/>
    <p:sldLayoutId id="2147483666" r:id="rId6"/>
  </p:sldLayoutIdLst>
  <p:txStyles>
    <p:titleStyle>
      <a:lvl1pPr algn="l" rtl="0" eaLnBrk="1" fontAlgn="base" hangingPunct="1">
        <a:lnSpc>
          <a:spcPct val="90000"/>
        </a:lnSpc>
        <a:spcBef>
          <a:spcPct val="0"/>
        </a:spcBef>
        <a:spcAft>
          <a:spcPct val="0"/>
        </a:spcAft>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algn="l" rtl="0" eaLnBrk="1" fontAlgn="base" hangingPunct="1">
        <a:lnSpc>
          <a:spcPct val="90000"/>
        </a:lnSpc>
        <a:spcBef>
          <a:spcPct val="0"/>
        </a:spcBef>
        <a:spcAft>
          <a:spcPct val="0"/>
        </a:spcAft>
        <a:defRPr sz="4400" b="1">
          <a:solidFill>
            <a:schemeClr val="tx1"/>
          </a:solidFill>
          <a:latin typeface="Roboto" panose="02000000000000000000" pitchFamily="2" charset="0"/>
          <a:ea typeface="Roboto" panose="02000000000000000000" pitchFamily="2" charset="0"/>
          <a:cs typeface="Roboto" panose="02000000000000000000" pitchFamily="2" charset="0"/>
        </a:defRPr>
      </a:lvl2pPr>
      <a:lvl3pPr algn="l" rtl="0" eaLnBrk="1" fontAlgn="base" hangingPunct="1">
        <a:lnSpc>
          <a:spcPct val="90000"/>
        </a:lnSpc>
        <a:spcBef>
          <a:spcPct val="0"/>
        </a:spcBef>
        <a:spcAft>
          <a:spcPct val="0"/>
        </a:spcAft>
        <a:defRPr sz="4400" b="1">
          <a:solidFill>
            <a:schemeClr val="tx1"/>
          </a:solidFill>
          <a:latin typeface="Roboto" panose="02000000000000000000" pitchFamily="2" charset="0"/>
          <a:ea typeface="Roboto" panose="02000000000000000000" pitchFamily="2" charset="0"/>
          <a:cs typeface="Roboto" panose="02000000000000000000" pitchFamily="2" charset="0"/>
        </a:defRPr>
      </a:lvl3pPr>
      <a:lvl4pPr algn="l" rtl="0" eaLnBrk="1" fontAlgn="base" hangingPunct="1">
        <a:lnSpc>
          <a:spcPct val="90000"/>
        </a:lnSpc>
        <a:spcBef>
          <a:spcPct val="0"/>
        </a:spcBef>
        <a:spcAft>
          <a:spcPct val="0"/>
        </a:spcAft>
        <a:defRPr sz="4400" b="1">
          <a:solidFill>
            <a:schemeClr val="tx1"/>
          </a:solidFill>
          <a:latin typeface="Roboto" panose="02000000000000000000" pitchFamily="2" charset="0"/>
          <a:ea typeface="Roboto" panose="02000000000000000000" pitchFamily="2" charset="0"/>
          <a:cs typeface="Roboto" panose="02000000000000000000" pitchFamily="2" charset="0"/>
        </a:defRPr>
      </a:lvl4pPr>
      <a:lvl5pPr algn="l" rtl="0" eaLnBrk="1" fontAlgn="base" hangingPunct="1">
        <a:lnSpc>
          <a:spcPct val="90000"/>
        </a:lnSpc>
        <a:spcBef>
          <a:spcPct val="0"/>
        </a:spcBef>
        <a:spcAft>
          <a:spcPct val="0"/>
        </a:spcAft>
        <a:defRPr sz="4400" b="1">
          <a:solidFill>
            <a:schemeClr val="tx1"/>
          </a:solidFill>
          <a:latin typeface="Roboto" panose="02000000000000000000" pitchFamily="2" charset="0"/>
          <a:ea typeface="Roboto" panose="02000000000000000000" pitchFamily="2" charset="0"/>
          <a:cs typeface="Roboto" panose="02000000000000000000" pitchFamily="2" charset="0"/>
        </a:defRPr>
      </a:lvl5pPr>
      <a:lvl6pPr marL="457200" algn="l" rtl="0" eaLnBrk="1" fontAlgn="base" hangingPunct="1">
        <a:lnSpc>
          <a:spcPct val="90000"/>
        </a:lnSpc>
        <a:spcBef>
          <a:spcPct val="0"/>
        </a:spcBef>
        <a:spcAft>
          <a:spcPct val="0"/>
        </a:spcAft>
        <a:defRPr sz="4400" b="1">
          <a:solidFill>
            <a:schemeClr val="tx1"/>
          </a:solidFill>
          <a:latin typeface="Roboto" panose="02000000000000000000" pitchFamily="2" charset="0"/>
          <a:ea typeface="Roboto" panose="02000000000000000000" pitchFamily="2" charset="0"/>
          <a:cs typeface="Roboto" panose="02000000000000000000" pitchFamily="2" charset="0"/>
        </a:defRPr>
      </a:lvl6pPr>
      <a:lvl7pPr marL="914400" algn="l" rtl="0" eaLnBrk="1" fontAlgn="base" hangingPunct="1">
        <a:lnSpc>
          <a:spcPct val="90000"/>
        </a:lnSpc>
        <a:spcBef>
          <a:spcPct val="0"/>
        </a:spcBef>
        <a:spcAft>
          <a:spcPct val="0"/>
        </a:spcAft>
        <a:defRPr sz="4400" b="1">
          <a:solidFill>
            <a:schemeClr val="tx1"/>
          </a:solidFill>
          <a:latin typeface="Roboto" panose="02000000000000000000" pitchFamily="2" charset="0"/>
          <a:ea typeface="Roboto" panose="02000000000000000000" pitchFamily="2" charset="0"/>
          <a:cs typeface="Roboto" panose="02000000000000000000" pitchFamily="2" charset="0"/>
        </a:defRPr>
      </a:lvl7pPr>
      <a:lvl8pPr marL="1371600" algn="l" rtl="0" eaLnBrk="1" fontAlgn="base" hangingPunct="1">
        <a:lnSpc>
          <a:spcPct val="90000"/>
        </a:lnSpc>
        <a:spcBef>
          <a:spcPct val="0"/>
        </a:spcBef>
        <a:spcAft>
          <a:spcPct val="0"/>
        </a:spcAft>
        <a:defRPr sz="4400" b="1">
          <a:solidFill>
            <a:schemeClr val="tx1"/>
          </a:solidFill>
          <a:latin typeface="Roboto" panose="02000000000000000000" pitchFamily="2" charset="0"/>
          <a:ea typeface="Roboto" panose="02000000000000000000" pitchFamily="2" charset="0"/>
          <a:cs typeface="Roboto" panose="02000000000000000000" pitchFamily="2" charset="0"/>
        </a:defRPr>
      </a:lvl8pPr>
      <a:lvl9pPr marL="1828800" algn="l" rtl="0" eaLnBrk="1" fontAlgn="base" hangingPunct="1">
        <a:lnSpc>
          <a:spcPct val="90000"/>
        </a:lnSpc>
        <a:spcBef>
          <a:spcPct val="0"/>
        </a:spcBef>
        <a:spcAft>
          <a:spcPct val="0"/>
        </a:spcAft>
        <a:defRPr sz="4400" b="1">
          <a:solidFill>
            <a:schemeClr val="tx1"/>
          </a:solidFill>
          <a:latin typeface="Roboto" panose="02000000000000000000" pitchFamily="2" charset="0"/>
          <a:ea typeface="Roboto" panose="02000000000000000000" pitchFamily="2" charset="0"/>
          <a:cs typeface="Roboto" panose="02000000000000000000" pitchFamily="2"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eacea.ec.europa.eu/about-eacea/visual-identity/visual-identity-programming-period-2021-2027/european-flag-emblem-and-multilingual-disclaimer_en"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hyperlink" Target="https://www.facebook.com/besteuproject"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06D5FDE2-3097-6419-3B4C-BCD86D5C0C80}"/>
              </a:ext>
            </a:extLst>
          </p:cNvPr>
          <p:cNvSpPr>
            <a:spLocks noGrp="1" noChangeArrowheads="1"/>
          </p:cNvSpPr>
          <p:nvPr>
            <p:ph type="ctrTitle"/>
          </p:nvPr>
        </p:nvSpPr>
        <p:spPr>
          <a:xfrm>
            <a:off x="1524000" y="859120"/>
            <a:ext cx="9144000" cy="1655763"/>
          </a:xfrm>
        </p:spPr>
        <p:txBody>
          <a:bodyPr>
            <a:normAutofit/>
          </a:bodyPr>
          <a:lstStyle/>
          <a:p>
            <a:r>
              <a:rPr lang="en-US" altLang="en-US" dirty="0"/>
              <a:t>GREEN FINANCE</a:t>
            </a:r>
            <a:br>
              <a:rPr lang="en-US" altLang="en-US" dirty="0"/>
            </a:br>
            <a:r>
              <a:rPr lang="en-US" altLang="en-US" sz="1800" b="0" dirty="0"/>
              <a:t>Advancing Higher Education for Sustainable Growth in Southeast Asia</a:t>
            </a:r>
          </a:p>
        </p:txBody>
      </p:sp>
      <p:sp>
        <p:nvSpPr>
          <p:cNvPr id="3075" name="Subtitle 2">
            <a:extLst>
              <a:ext uri="{FF2B5EF4-FFF2-40B4-BE49-F238E27FC236}">
                <a16:creationId xmlns:a16="http://schemas.microsoft.com/office/drawing/2014/main" id="{FE6CE91A-4EC2-4214-1136-1E079E52170D}"/>
              </a:ext>
            </a:extLst>
          </p:cNvPr>
          <p:cNvSpPr>
            <a:spLocks noGrp="1" noChangeArrowheads="1"/>
          </p:cNvSpPr>
          <p:nvPr>
            <p:ph type="subTitle" idx="1"/>
          </p:nvPr>
        </p:nvSpPr>
        <p:spPr>
          <a:xfrm>
            <a:off x="318051" y="2571102"/>
            <a:ext cx="11529391" cy="1655762"/>
          </a:xfrm>
        </p:spPr>
        <p:txBody>
          <a:bodyPr/>
          <a:lstStyle/>
          <a:p>
            <a:pPr>
              <a:lnSpc>
                <a:spcPct val="100000"/>
              </a:lnSpc>
              <a:spcBef>
                <a:spcPts val="0"/>
              </a:spcBef>
            </a:pPr>
            <a:r>
              <a:rPr lang="en-US" altLang="en-US" sz="1200" dirty="0"/>
              <a:t>Project number: 101237817</a:t>
            </a:r>
          </a:p>
          <a:p>
            <a:pPr>
              <a:lnSpc>
                <a:spcPct val="100000"/>
              </a:lnSpc>
              <a:spcBef>
                <a:spcPts val="0"/>
              </a:spcBef>
            </a:pPr>
            <a:endParaRPr lang="en-US" altLang="en-US" sz="1200" dirty="0"/>
          </a:p>
          <a:p>
            <a:pPr>
              <a:lnSpc>
                <a:spcPct val="100000"/>
              </a:lnSpc>
              <a:spcBef>
                <a:spcPts val="0"/>
              </a:spcBef>
            </a:pPr>
            <a:r>
              <a:rPr lang="en-US" altLang="en-US" b="1" dirty="0"/>
              <a:t>Work Package 5</a:t>
            </a:r>
          </a:p>
          <a:p>
            <a:pPr>
              <a:lnSpc>
                <a:spcPct val="100000"/>
              </a:lnSpc>
              <a:spcBef>
                <a:spcPts val="0"/>
              </a:spcBef>
            </a:pPr>
            <a:r>
              <a:rPr lang="en-US" altLang="en-US" dirty="0">
                <a:solidFill>
                  <a:srgbClr val="0070C0"/>
                </a:solidFill>
              </a:rPr>
              <a:t>Dissemination &amp; Sustainability</a:t>
            </a:r>
          </a:p>
          <a:p>
            <a:pPr>
              <a:lnSpc>
                <a:spcPct val="100000"/>
              </a:lnSpc>
              <a:spcBef>
                <a:spcPts val="0"/>
              </a:spcBef>
            </a:pPr>
            <a:endParaRPr lang="en-US" altLang="en-US" dirty="0"/>
          </a:p>
          <a:p>
            <a:pPr>
              <a:lnSpc>
                <a:spcPct val="100000"/>
              </a:lnSpc>
              <a:spcBef>
                <a:spcPts val="0"/>
              </a:spcBef>
            </a:pPr>
            <a:r>
              <a:rPr lang="en-US" altLang="en-US" b="1" dirty="0"/>
              <a:t>In-person Kick-off Meeting</a:t>
            </a:r>
          </a:p>
          <a:p>
            <a:pPr>
              <a:lnSpc>
                <a:spcPct val="100000"/>
              </a:lnSpc>
              <a:spcBef>
                <a:spcPts val="0"/>
              </a:spcBef>
            </a:pPr>
            <a:endParaRPr lang="en-US" altLang="en-US" sz="1200" dirty="0"/>
          </a:p>
          <a:p>
            <a:pPr>
              <a:lnSpc>
                <a:spcPct val="100000"/>
              </a:lnSpc>
              <a:spcBef>
                <a:spcPts val="0"/>
              </a:spcBef>
            </a:pPr>
            <a:r>
              <a:rPr lang="en-US" altLang="en-US" sz="1200" dirty="0"/>
              <a:t>22 January 2026 – Sibiu, Romania</a:t>
            </a:r>
          </a:p>
          <a:p>
            <a:pPr>
              <a:lnSpc>
                <a:spcPct val="100000"/>
              </a:lnSpc>
              <a:spcBef>
                <a:spcPts val="0"/>
              </a:spcBef>
            </a:pPr>
            <a:endParaRPr lang="en-US" altLang="en-US" dirty="0"/>
          </a:p>
          <a:p>
            <a:pPr>
              <a:lnSpc>
                <a:spcPct val="100000"/>
              </a:lnSpc>
              <a:spcBef>
                <a:spcPts val="0"/>
              </a:spcBef>
            </a:pPr>
            <a:r>
              <a:rPr lang="en-US" altLang="en-US" dirty="0"/>
              <a:t>Presented by: IHF &amp; PU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9716C-EFC2-32FD-1D21-AA5528CBDAEB}"/>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FD4D0D3B-7EF0-482E-9698-D158A35F1A2D}"/>
              </a:ext>
            </a:extLst>
          </p:cNvPr>
          <p:cNvSpPr txBox="1"/>
          <p:nvPr/>
        </p:nvSpPr>
        <p:spPr>
          <a:xfrm>
            <a:off x="287589" y="6149488"/>
            <a:ext cx="11696699" cy="430887"/>
          </a:xfrm>
          <a:prstGeom prst="rect">
            <a:avLst/>
          </a:prstGeom>
          <a:noFill/>
        </p:spPr>
        <p:txBody>
          <a:bodyPr wrap="square">
            <a:spAutoFit/>
          </a:bodyPr>
          <a:lstStyle/>
          <a:p>
            <a:r>
              <a:rPr lang="en-US" sz="1050" dirty="0">
                <a:latin typeface="Roboto" panose="02000000000000000000" pitchFamily="2" charset="0"/>
                <a:ea typeface="Roboto" panose="02000000000000000000" pitchFamily="2" charset="0"/>
              </a:rPr>
              <a:t>Funded by the European Union. Views and opinions expressed are however those of the author(s) only and do not necessarily reflect those of the European Union or Erasmus+. </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Neither the European Union nor the granting authority can be held responsible for them</a:t>
            </a:r>
          </a:p>
        </p:txBody>
      </p:sp>
      <p:sp>
        <p:nvSpPr>
          <p:cNvPr id="5" name="Title 1">
            <a:extLst>
              <a:ext uri="{FF2B5EF4-FFF2-40B4-BE49-F238E27FC236}">
                <a16:creationId xmlns:a16="http://schemas.microsoft.com/office/drawing/2014/main" id="{9F9AA025-FAC3-ED7C-ABE9-B707223FEFCF}"/>
              </a:ext>
            </a:extLst>
          </p:cNvPr>
          <p:cNvSpPr>
            <a:spLocks noGrp="1"/>
          </p:cNvSpPr>
          <p:nvPr>
            <p:ph type="title"/>
          </p:nvPr>
        </p:nvSpPr>
        <p:spPr>
          <a:xfrm>
            <a:off x="838200" y="501573"/>
            <a:ext cx="10515600" cy="1136650"/>
          </a:xfrm>
        </p:spPr>
        <p:txBody>
          <a:bodyPr/>
          <a:lstStyle/>
          <a:p>
            <a:r>
              <a:rPr lang="en-GB" sz="3600" dirty="0">
                <a:solidFill>
                  <a:srgbClr val="0070C0"/>
                </a:solidFill>
              </a:rPr>
              <a:t>Activity example 2: social media post</a:t>
            </a:r>
            <a:endParaRPr lang="en-GB" sz="3600" i="1" noProof="0" dirty="0"/>
          </a:p>
        </p:txBody>
      </p:sp>
      <p:grpSp>
        <p:nvGrpSpPr>
          <p:cNvPr id="3" name="Gruppo 2">
            <a:extLst>
              <a:ext uri="{FF2B5EF4-FFF2-40B4-BE49-F238E27FC236}">
                <a16:creationId xmlns:a16="http://schemas.microsoft.com/office/drawing/2014/main" id="{30587001-2E05-AB23-69BC-EBBDC0ED51FF}"/>
              </a:ext>
            </a:extLst>
          </p:cNvPr>
          <p:cNvGrpSpPr/>
          <p:nvPr/>
        </p:nvGrpSpPr>
        <p:grpSpPr>
          <a:xfrm>
            <a:off x="1933731" y="1316509"/>
            <a:ext cx="8404414" cy="4832979"/>
            <a:chOff x="1946786" y="625591"/>
            <a:chExt cx="8976855" cy="5806045"/>
          </a:xfrm>
        </p:grpSpPr>
        <p:pic>
          <p:nvPicPr>
            <p:cNvPr id="4" name="Рисунок 4">
              <a:extLst>
                <a:ext uri="{FF2B5EF4-FFF2-40B4-BE49-F238E27FC236}">
                  <a16:creationId xmlns:a16="http://schemas.microsoft.com/office/drawing/2014/main" id="{2AF0068E-7180-F94A-DFD2-42749FA83298}"/>
                </a:ext>
              </a:extLst>
            </p:cNvPr>
            <p:cNvPicPr>
              <a:picLocks noChangeAspect="1"/>
            </p:cNvPicPr>
            <p:nvPr/>
          </p:nvPicPr>
          <p:blipFill>
            <a:blip r:embed="rId2"/>
            <a:stretch>
              <a:fillRect/>
            </a:stretch>
          </p:blipFill>
          <p:spPr>
            <a:xfrm>
              <a:off x="1946786" y="625591"/>
              <a:ext cx="8023123" cy="5806045"/>
            </a:xfrm>
            <a:prstGeom prst="rect">
              <a:avLst/>
            </a:prstGeom>
          </p:spPr>
        </p:pic>
        <p:sp>
          <p:nvSpPr>
            <p:cNvPr id="8" name="Стрелка вверх 5">
              <a:extLst>
                <a:ext uri="{FF2B5EF4-FFF2-40B4-BE49-F238E27FC236}">
                  <a16:creationId xmlns:a16="http://schemas.microsoft.com/office/drawing/2014/main" id="{2EB6564D-FEE4-819B-0B29-27127CCB25A4}"/>
                </a:ext>
              </a:extLst>
            </p:cNvPr>
            <p:cNvSpPr/>
            <p:nvPr/>
          </p:nvSpPr>
          <p:spPr>
            <a:xfrm rot="15174779">
              <a:off x="8731846" y="1426193"/>
              <a:ext cx="383458" cy="400013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Tree>
    <p:extLst>
      <p:ext uri="{BB962C8B-B14F-4D97-AF65-F5344CB8AC3E}">
        <p14:creationId xmlns:p14="http://schemas.microsoft.com/office/powerpoint/2010/main" val="1093584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A6656-A77A-EED1-1E54-C4FBBA34ACD8}"/>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9512153D-51D6-28B3-0F2F-FE351677199E}"/>
              </a:ext>
            </a:extLst>
          </p:cNvPr>
          <p:cNvSpPr txBox="1"/>
          <p:nvPr/>
        </p:nvSpPr>
        <p:spPr>
          <a:xfrm>
            <a:off x="287589" y="6149488"/>
            <a:ext cx="11696699" cy="430887"/>
          </a:xfrm>
          <a:prstGeom prst="rect">
            <a:avLst/>
          </a:prstGeom>
          <a:noFill/>
        </p:spPr>
        <p:txBody>
          <a:bodyPr wrap="square">
            <a:spAutoFit/>
          </a:bodyPr>
          <a:lstStyle/>
          <a:p>
            <a:r>
              <a:rPr lang="en-US" sz="1050" dirty="0">
                <a:latin typeface="Roboto" panose="02000000000000000000" pitchFamily="2" charset="0"/>
                <a:ea typeface="Roboto" panose="02000000000000000000" pitchFamily="2" charset="0"/>
              </a:rPr>
              <a:t>Funded by the European Union. Views and opinions expressed are however those of the author(s) only and do not necessarily reflect those of the European Union or Erasmus+. </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Neither the European Union nor the granting authority can be held responsible for them</a:t>
            </a:r>
          </a:p>
        </p:txBody>
      </p:sp>
      <p:sp>
        <p:nvSpPr>
          <p:cNvPr id="5" name="Title 1">
            <a:extLst>
              <a:ext uri="{FF2B5EF4-FFF2-40B4-BE49-F238E27FC236}">
                <a16:creationId xmlns:a16="http://schemas.microsoft.com/office/drawing/2014/main" id="{0EA167C2-E147-BA39-D4F9-BA6EAE9E4C2A}"/>
              </a:ext>
            </a:extLst>
          </p:cNvPr>
          <p:cNvSpPr>
            <a:spLocks noGrp="1"/>
          </p:cNvSpPr>
          <p:nvPr>
            <p:ph type="title"/>
          </p:nvPr>
        </p:nvSpPr>
        <p:spPr>
          <a:xfrm>
            <a:off x="838199" y="501573"/>
            <a:ext cx="10850217" cy="1136650"/>
          </a:xfrm>
        </p:spPr>
        <p:txBody>
          <a:bodyPr/>
          <a:lstStyle/>
          <a:p>
            <a:r>
              <a:rPr lang="en-GB" sz="3600" dirty="0">
                <a:solidFill>
                  <a:srgbClr val="0070C0"/>
                </a:solidFill>
              </a:rPr>
              <a:t>Activity example 3: logo, description and hyperlink</a:t>
            </a:r>
            <a:endParaRPr lang="en-GB" sz="3600" i="1" noProof="0" dirty="0"/>
          </a:p>
        </p:txBody>
      </p:sp>
      <p:pic>
        <p:nvPicPr>
          <p:cNvPr id="2" name="Immagine 1">
            <a:extLst>
              <a:ext uri="{FF2B5EF4-FFF2-40B4-BE49-F238E27FC236}">
                <a16:creationId xmlns:a16="http://schemas.microsoft.com/office/drawing/2014/main" id="{2A5ADC9A-5ED7-C22B-5B02-FA86CBC4376B}"/>
              </a:ext>
            </a:extLst>
          </p:cNvPr>
          <p:cNvPicPr>
            <a:picLocks noChangeAspect="1"/>
          </p:cNvPicPr>
          <p:nvPr/>
        </p:nvPicPr>
        <p:blipFill>
          <a:blip r:embed="rId2"/>
          <a:stretch>
            <a:fillRect/>
          </a:stretch>
        </p:blipFill>
        <p:spPr>
          <a:xfrm>
            <a:off x="2130950" y="1385019"/>
            <a:ext cx="7656065" cy="4691519"/>
          </a:xfrm>
          <a:prstGeom prst="rect">
            <a:avLst/>
          </a:prstGeom>
        </p:spPr>
      </p:pic>
      <p:sp>
        <p:nvSpPr>
          <p:cNvPr id="6" name="Стрелка вверх 5">
            <a:extLst>
              <a:ext uri="{FF2B5EF4-FFF2-40B4-BE49-F238E27FC236}">
                <a16:creationId xmlns:a16="http://schemas.microsoft.com/office/drawing/2014/main" id="{38A86209-8C0D-17F2-A182-179C5AF88EEB}"/>
              </a:ext>
            </a:extLst>
          </p:cNvPr>
          <p:cNvSpPr/>
          <p:nvPr/>
        </p:nvSpPr>
        <p:spPr>
          <a:xfrm rot="14362925">
            <a:off x="9648730" y="2115110"/>
            <a:ext cx="134699" cy="238861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779059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E1365-F6BA-2DF3-B3F9-30213BC256B6}"/>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35A73070-2AD2-9E35-41E4-75D099B14F8C}"/>
              </a:ext>
            </a:extLst>
          </p:cNvPr>
          <p:cNvSpPr txBox="1"/>
          <p:nvPr/>
        </p:nvSpPr>
        <p:spPr>
          <a:xfrm>
            <a:off x="287589" y="6149488"/>
            <a:ext cx="11696699" cy="430887"/>
          </a:xfrm>
          <a:prstGeom prst="rect">
            <a:avLst/>
          </a:prstGeom>
          <a:noFill/>
        </p:spPr>
        <p:txBody>
          <a:bodyPr wrap="square">
            <a:spAutoFit/>
          </a:bodyPr>
          <a:lstStyle/>
          <a:p>
            <a:r>
              <a:rPr lang="en-US" sz="1050" dirty="0">
                <a:latin typeface="Roboto" panose="02000000000000000000" pitchFamily="2" charset="0"/>
                <a:ea typeface="Roboto" panose="02000000000000000000" pitchFamily="2" charset="0"/>
              </a:rPr>
              <a:t>Funded by the European Union. Views and opinions expressed are however those of the author(s) only and do not necessarily reflect those of the European Union or Erasmus+. </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Neither the European Union nor the granting authority can be held responsible for them</a:t>
            </a:r>
          </a:p>
        </p:txBody>
      </p:sp>
      <p:sp>
        <p:nvSpPr>
          <p:cNvPr id="5" name="Title 1">
            <a:extLst>
              <a:ext uri="{FF2B5EF4-FFF2-40B4-BE49-F238E27FC236}">
                <a16:creationId xmlns:a16="http://schemas.microsoft.com/office/drawing/2014/main" id="{B5B61CBA-D86E-7EEC-177F-33999ED4F033}"/>
              </a:ext>
            </a:extLst>
          </p:cNvPr>
          <p:cNvSpPr>
            <a:spLocks noGrp="1"/>
          </p:cNvSpPr>
          <p:nvPr>
            <p:ph type="title"/>
          </p:nvPr>
        </p:nvSpPr>
        <p:spPr>
          <a:xfrm>
            <a:off x="838199" y="501573"/>
            <a:ext cx="11353801" cy="1136650"/>
          </a:xfrm>
        </p:spPr>
        <p:txBody>
          <a:bodyPr/>
          <a:lstStyle/>
          <a:p>
            <a:r>
              <a:rPr lang="en-GB" sz="3600" dirty="0">
                <a:solidFill>
                  <a:srgbClr val="0070C0"/>
                </a:solidFill>
              </a:rPr>
              <a:t>Introducing the DRT – how to report activities &amp; stats</a:t>
            </a:r>
            <a:endParaRPr lang="en-GB" sz="3600" i="1" noProof="0" dirty="0"/>
          </a:p>
        </p:txBody>
      </p:sp>
      <p:sp>
        <p:nvSpPr>
          <p:cNvPr id="3" name="CasellaDiTesto 2">
            <a:extLst>
              <a:ext uri="{FF2B5EF4-FFF2-40B4-BE49-F238E27FC236}">
                <a16:creationId xmlns:a16="http://schemas.microsoft.com/office/drawing/2014/main" id="{ECDC747A-C618-BBF4-6D0B-5B584BE07179}"/>
              </a:ext>
            </a:extLst>
          </p:cNvPr>
          <p:cNvSpPr txBox="1"/>
          <p:nvPr/>
        </p:nvSpPr>
        <p:spPr>
          <a:xfrm>
            <a:off x="356244" y="1582796"/>
            <a:ext cx="11479512" cy="2339102"/>
          </a:xfrm>
          <a:prstGeom prst="rect">
            <a:avLst/>
          </a:prstGeom>
          <a:noFill/>
        </p:spPr>
        <p:txBody>
          <a:bodyPr wrap="square" rtlCol="0">
            <a:spAutoFit/>
          </a:bodyPr>
          <a:lstStyle/>
          <a:p>
            <a:pPr marL="285750" indent="-285750" algn="just">
              <a:buFont typeface="Arial" panose="020B0604020202020204" pitchFamily="34" charset="0"/>
              <a:buChar char="•"/>
            </a:pPr>
            <a:r>
              <a:rPr lang="en-GB" sz="1600" b="1" dirty="0">
                <a:latin typeface="Roboto" panose="02000000000000000000" pitchFamily="2" charset="0"/>
                <a:ea typeface="Roboto" panose="02000000000000000000" pitchFamily="2" charset="0"/>
                <a:cs typeface="Roboto" panose="02000000000000000000" pitchFamily="2" charset="0"/>
              </a:rPr>
              <a:t>Open access: </a:t>
            </a:r>
            <a:r>
              <a:rPr lang="en-GB" sz="1600" dirty="0">
                <a:latin typeface="Roboto" panose="02000000000000000000" pitchFamily="2" charset="0"/>
                <a:ea typeface="Roboto" panose="02000000000000000000" pitchFamily="2" charset="0"/>
                <a:cs typeface="Roboto" panose="02000000000000000000" pitchFamily="2" charset="0"/>
              </a:rPr>
              <a:t>The DRT is available to all partners at any given moment for update and sharing</a:t>
            </a:r>
            <a:endParaRPr lang="en-GB" sz="1600" strike="sngStrike" dirty="0">
              <a:latin typeface="Roboto" panose="02000000000000000000" pitchFamily="2" charset="0"/>
              <a:ea typeface="Roboto" panose="02000000000000000000" pitchFamily="2" charset="0"/>
              <a:cs typeface="Roboto" panose="02000000000000000000" pitchFamily="2" charset="0"/>
            </a:endParaRPr>
          </a:p>
          <a:p>
            <a:pPr algn="just"/>
            <a:endParaRPr lang="en-GB" sz="1600" b="1" dirty="0">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en-GB" sz="1600" b="1" dirty="0">
                <a:latin typeface="Roboto" panose="02000000000000000000" pitchFamily="2" charset="0"/>
                <a:ea typeface="Roboto" panose="02000000000000000000" pitchFamily="2" charset="0"/>
                <a:cs typeface="Roboto" panose="02000000000000000000" pitchFamily="2" charset="0"/>
              </a:rPr>
              <a:t>Closer monitoring: </a:t>
            </a:r>
            <a:r>
              <a:rPr lang="en-GB" sz="1600" dirty="0">
                <a:latin typeface="Roboto" panose="02000000000000000000" pitchFamily="2" charset="0"/>
                <a:ea typeface="Roboto" panose="02000000000000000000" pitchFamily="2" charset="0"/>
                <a:cs typeface="Roboto" panose="02000000000000000000" pitchFamily="2" charset="0"/>
              </a:rPr>
              <a:t>The tool allows for quick snapshot of the kind of dissemination activities (and frequency) implemented by participating organisations, contacts outreached and link to evidences</a:t>
            </a:r>
            <a:endParaRPr lang="en-GB" sz="1600" strike="sngStrike" dirty="0">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en-GB" sz="1600" b="1" dirty="0">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en-GB" sz="1600" b="1" dirty="0">
                <a:latin typeface="Roboto" panose="02000000000000000000" pitchFamily="2" charset="0"/>
                <a:ea typeface="Roboto" panose="02000000000000000000" pitchFamily="2" charset="0"/>
                <a:cs typeface="Roboto" panose="02000000000000000000" pitchFamily="2" charset="0"/>
              </a:rPr>
              <a:t>Great efficiency: </a:t>
            </a:r>
            <a:r>
              <a:rPr lang="en-GB" sz="1600" dirty="0">
                <a:latin typeface="Roboto" panose="02000000000000000000" pitchFamily="2" charset="0"/>
                <a:ea typeface="Roboto" panose="02000000000000000000" pitchFamily="2" charset="0"/>
                <a:cs typeface="Roboto" panose="02000000000000000000" pitchFamily="2" charset="0"/>
              </a:rPr>
              <a:t>The tool minimises the exchange of emails and documents among all partners and provide for immediate snapshot of dissemination results achieved at project level and by each partner</a:t>
            </a:r>
          </a:p>
          <a:p>
            <a:pPr algn="just"/>
            <a:endParaRPr lang="en-GB" sz="1600" dirty="0">
              <a:latin typeface="Roboto" panose="02000000000000000000" pitchFamily="2" charset="0"/>
              <a:ea typeface="Roboto" panose="02000000000000000000" pitchFamily="2" charset="0"/>
              <a:cs typeface="Roboto" panose="02000000000000000000" pitchFamily="2" charset="0"/>
            </a:endParaRPr>
          </a:p>
          <a:p>
            <a:pPr algn="just"/>
            <a:r>
              <a:rPr lang="en-GB" sz="1600" dirty="0">
                <a:latin typeface="Roboto" panose="02000000000000000000" pitchFamily="2" charset="0"/>
                <a:ea typeface="Roboto" panose="02000000000000000000" pitchFamily="2" charset="0"/>
                <a:cs typeface="Roboto" panose="02000000000000000000" pitchFamily="2" charset="0"/>
              </a:rPr>
              <a:t>How to manage it – </a:t>
            </a:r>
            <a:r>
              <a:rPr lang="en-GB" sz="1600" b="1" dirty="0">
                <a:latin typeface="Roboto" panose="02000000000000000000" pitchFamily="2" charset="0"/>
                <a:ea typeface="Roboto" panose="02000000000000000000" pitchFamily="2" charset="0"/>
                <a:cs typeface="Roboto" panose="02000000000000000000" pitchFamily="2" charset="0"/>
              </a:rPr>
              <a:t>practical hints</a:t>
            </a:r>
            <a:r>
              <a:rPr lang="en-GB" sz="1600" dirty="0">
                <a:latin typeface="Roboto" panose="02000000000000000000" pitchFamily="2" charset="0"/>
                <a:ea typeface="Roboto" panose="02000000000000000000" pitchFamily="2" charset="0"/>
                <a:cs typeface="Roboto" panose="02000000000000000000" pitchFamily="2" charset="0"/>
              </a:rPr>
              <a:t>:</a:t>
            </a:r>
          </a:p>
        </p:txBody>
      </p:sp>
      <p:sp>
        <p:nvSpPr>
          <p:cNvPr id="4" name="Rettangolo 3">
            <a:extLst>
              <a:ext uri="{FF2B5EF4-FFF2-40B4-BE49-F238E27FC236}">
                <a16:creationId xmlns:a16="http://schemas.microsoft.com/office/drawing/2014/main" id="{7AA951F2-4C6D-7FA5-67F9-E6EC22812B65}"/>
              </a:ext>
            </a:extLst>
          </p:cNvPr>
          <p:cNvSpPr/>
          <p:nvPr/>
        </p:nvSpPr>
        <p:spPr>
          <a:xfrm>
            <a:off x="440400" y="4001271"/>
            <a:ext cx="3533775" cy="1384995"/>
          </a:xfrm>
          <a:prstGeom prst="rect">
            <a:avLst/>
          </a:prstGeom>
          <a:solidFill>
            <a:srgbClr val="002060"/>
          </a:solidFill>
          <a:ln>
            <a:noFill/>
          </a:ln>
        </p:spPr>
        <p:txBody>
          <a:bodyPr wrap="square">
            <a:spAutoFit/>
          </a:bodyPr>
          <a:lstStyle/>
          <a:p>
            <a:pPr algn="just"/>
            <a:r>
              <a:rPr lang="en-GB" sz="1400" b="1" dirty="0">
                <a:solidFill>
                  <a:schemeClr val="bg1"/>
                </a:solidFill>
                <a:latin typeface="Roboto" panose="02000000000000000000" pitchFamily="2" charset="0"/>
                <a:ea typeface="Roboto" panose="02000000000000000000" pitchFamily="2" charset="0"/>
                <a:cs typeface="Roboto" panose="02000000000000000000" pitchFamily="2" charset="0"/>
              </a:rPr>
              <a:t>1.</a:t>
            </a: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 If any comment to your stats is to be provided, please do not use the grid.</a:t>
            </a:r>
          </a:p>
          <a:p>
            <a:pPr algn="just"/>
            <a:endParaRPr lang="en-GB" sz="14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algn="just"/>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Fill in instead the Comments section that is available specifically for any narrative description.</a:t>
            </a:r>
          </a:p>
        </p:txBody>
      </p:sp>
      <p:sp>
        <p:nvSpPr>
          <p:cNvPr id="7" name="Rettangolo 6">
            <a:extLst>
              <a:ext uri="{FF2B5EF4-FFF2-40B4-BE49-F238E27FC236}">
                <a16:creationId xmlns:a16="http://schemas.microsoft.com/office/drawing/2014/main" id="{36EC05E3-D65D-C0EF-83B4-AD43AC473244}"/>
              </a:ext>
            </a:extLst>
          </p:cNvPr>
          <p:cNvSpPr/>
          <p:nvPr/>
        </p:nvSpPr>
        <p:spPr>
          <a:xfrm>
            <a:off x="4329112" y="4003849"/>
            <a:ext cx="3533775" cy="1600438"/>
          </a:xfrm>
          <a:prstGeom prst="rect">
            <a:avLst/>
          </a:prstGeom>
          <a:solidFill>
            <a:srgbClr val="002060"/>
          </a:solidFill>
          <a:ln>
            <a:noFill/>
          </a:ln>
        </p:spPr>
        <p:txBody>
          <a:bodyPr wrap="square">
            <a:spAutoFit/>
          </a:bodyPr>
          <a:lstStyle/>
          <a:p>
            <a:pPr algn="just"/>
            <a:r>
              <a:rPr lang="en-GB" sz="1400" b="1" dirty="0">
                <a:solidFill>
                  <a:schemeClr val="bg1"/>
                </a:solidFill>
                <a:latin typeface="Roboto" panose="02000000000000000000" pitchFamily="2" charset="0"/>
                <a:ea typeface="Roboto" panose="02000000000000000000" pitchFamily="2" charset="0"/>
                <a:cs typeface="Roboto" panose="02000000000000000000" pitchFamily="2" charset="0"/>
              </a:rPr>
              <a:t>2.</a:t>
            </a: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 Partners’ sheets are ordered following the Participating Organisations’ list as per eForm. </a:t>
            </a:r>
          </a:p>
          <a:p>
            <a:pPr algn="just"/>
            <a:endParaRPr lang="en-GB" sz="14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algn="just"/>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Do not rename your sheet as this will mess up the formula settled for aggregate numbers.</a:t>
            </a:r>
          </a:p>
        </p:txBody>
      </p:sp>
      <p:sp>
        <p:nvSpPr>
          <p:cNvPr id="8" name="Rettangolo 7">
            <a:extLst>
              <a:ext uri="{FF2B5EF4-FFF2-40B4-BE49-F238E27FC236}">
                <a16:creationId xmlns:a16="http://schemas.microsoft.com/office/drawing/2014/main" id="{A7E705AD-57CE-0A38-1250-BA2F38949AA1}"/>
              </a:ext>
            </a:extLst>
          </p:cNvPr>
          <p:cNvSpPr/>
          <p:nvPr/>
        </p:nvSpPr>
        <p:spPr>
          <a:xfrm>
            <a:off x="8217824" y="4001271"/>
            <a:ext cx="3533776" cy="1815882"/>
          </a:xfrm>
          <a:prstGeom prst="rect">
            <a:avLst/>
          </a:prstGeom>
          <a:solidFill>
            <a:srgbClr val="002060"/>
          </a:solidFill>
          <a:ln>
            <a:noFill/>
          </a:ln>
        </p:spPr>
        <p:txBody>
          <a:bodyPr wrap="square">
            <a:spAutoFit/>
          </a:bodyPr>
          <a:lstStyle/>
          <a:p>
            <a:pPr algn="just"/>
            <a:r>
              <a:rPr lang="en-GB" sz="1400" b="1" dirty="0">
                <a:solidFill>
                  <a:schemeClr val="bg1"/>
                </a:solidFill>
                <a:latin typeface="Roboto" panose="02000000000000000000" pitchFamily="2" charset="0"/>
                <a:ea typeface="Roboto" panose="02000000000000000000" pitchFamily="2" charset="0"/>
                <a:cs typeface="Roboto" panose="02000000000000000000" pitchFamily="2" charset="0"/>
              </a:rPr>
              <a:t>3.</a:t>
            </a: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 Few formulas are settled so as to automate the calculation of aggregate data. </a:t>
            </a:r>
          </a:p>
          <a:p>
            <a:pPr algn="just"/>
            <a:endParaRPr lang="en-GB" sz="14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algn="just"/>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Please don’t add columns as this will mess with the formatting of the file. More rows can be added as long as you update the sum.</a:t>
            </a:r>
          </a:p>
        </p:txBody>
      </p:sp>
    </p:spTree>
    <p:extLst>
      <p:ext uri="{BB962C8B-B14F-4D97-AF65-F5344CB8AC3E}">
        <p14:creationId xmlns:p14="http://schemas.microsoft.com/office/powerpoint/2010/main" val="2759219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4C0BA-04A9-F875-B7A7-3905001DA182}"/>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17EEC109-5B19-8798-9178-8BD706504B03}"/>
              </a:ext>
            </a:extLst>
          </p:cNvPr>
          <p:cNvSpPr txBox="1"/>
          <p:nvPr/>
        </p:nvSpPr>
        <p:spPr>
          <a:xfrm>
            <a:off x="287589" y="6149488"/>
            <a:ext cx="11696699" cy="430887"/>
          </a:xfrm>
          <a:prstGeom prst="rect">
            <a:avLst/>
          </a:prstGeom>
          <a:noFill/>
        </p:spPr>
        <p:txBody>
          <a:bodyPr wrap="square">
            <a:spAutoFit/>
          </a:bodyPr>
          <a:lstStyle/>
          <a:p>
            <a:r>
              <a:rPr lang="en-US" sz="1050" dirty="0">
                <a:latin typeface="Roboto" panose="02000000000000000000" pitchFamily="2" charset="0"/>
                <a:ea typeface="Roboto" panose="02000000000000000000" pitchFamily="2" charset="0"/>
              </a:rPr>
              <a:t>Funded by the European Union. Views and opinions expressed are however those of the author(s) only and do not necessarily reflect those of the European Union or Erasmus+. </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Neither the European Union nor the granting authority can be held responsible for them</a:t>
            </a:r>
          </a:p>
        </p:txBody>
      </p:sp>
      <p:sp>
        <p:nvSpPr>
          <p:cNvPr id="5" name="Title 1">
            <a:extLst>
              <a:ext uri="{FF2B5EF4-FFF2-40B4-BE49-F238E27FC236}">
                <a16:creationId xmlns:a16="http://schemas.microsoft.com/office/drawing/2014/main" id="{DBF21E99-A591-CA07-FCE1-0A7F3ABD90F0}"/>
              </a:ext>
            </a:extLst>
          </p:cNvPr>
          <p:cNvSpPr>
            <a:spLocks noGrp="1"/>
          </p:cNvSpPr>
          <p:nvPr>
            <p:ph type="title"/>
          </p:nvPr>
        </p:nvSpPr>
        <p:spPr>
          <a:xfrm>
            <a:off x="838199" y="501573"/>
            <a:ext cx="11353801" cy="1136650"/>
          </a:xfrm>
        </p:spPr>
        <p:txBody>
          <a:bodyPr/>
          <a:lstStyle/>
          <a:p>
            <a:r>
              <a:rPr lang="en-GB" sz="3600" dirty="0">
                <a:solidFill>
                  <a:srgbClr val="0070C0"/>
                </a:solidFill>
              </a:rPr>
              <a:t>DRT (communication section)</a:t>
            </a:r>
            <a:endParaRPr lang="en-GB" sz="3600" i="1" noProof="0" dirty="0"/>
          </a:p>
        </p:txBody>
      </p:sp>
      <p:pic>
        <p:nvPicPr>
          <p:cNvPr id="6" name="Immagine 5">
            <a:extLst>
              <a:ext uri="{FF2B5EF4-FFF2-40B4-BE49-F238E27FC236}">
                <a16:creationId xmlns:a16="http://schemas.microsoft.com/office/drawing/2014/main" id="{778A5745-614B-8723-2ADA-C7A4740BCCFE}"/>
              </a:ext>
            </a:extLst>
          </p:cNvPr>
          <p:cNvPicPr>
            <a:picLocks noChangeAspect="1"/>
          </p:cNvPicPr>
          <p:nvPr/>
        </p:nvPicPr>
        <p:blipFill>
          <a:blip r:embed="rId2"/>
          <a:stretch>
            <a:fillRect/>
          </a:stretch>
        </p:blipFill>
        <p:spPr>
          <a:xfrm>
            <a:off x="1521354" y="1380900"/>
            <a:ext cx="9149291" cy="4561513"/>
          </a:xfrm>
          <a:prstGeom prst="rect">
            <a:avLst/>
          </a:prstGeom>
        </p:spPr>
      </p:pic>
    </p:spTree>
    <p:extLst>
      <p:ext uri="{BB962C8B-B14F-4D97-AF65-F5344CB8AC3E}">
        <p14:creationId xmlns:p14="http://schemas.microsoft.com/office/powerpoint/2010/main" val="2227380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C3B58-557E-EA73-4331-2A732C2F940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41DB29BE-3E66-9659-8C57-1749E17A4BC0}"/>
              </a:ext>
            </a:extLst>
          </p:cNvPr>
          <p:cNvSpPr txBox="1"/>
          <p:nvPr/>
        </p:nvSpPr>
        <p:spPr>
          <a:xfrm>
            <a:off x="287589" y="6149488"/>
            <a:ext cx="11696699" cy="430887"/>
          </a:xfrm>
          <a:prstGeom prst="rect">
            <a:avLst/>
          </a:prstGeom>
          <a:noFill/>
        </p:spPr>
        <p:txBody>
          <a:bodyPr wrap="square">
            <a:spAutoFit/>
          </a:bodyPr>
          <a:lstStyle/>
          <a:p>
            <a:r>
              <a:rPr lang="en-US" sz="1050" dirty="0">
                <a:latin typeface="Roboto" panose="02000000000000000000" pitchFamily="2" charset="0"/>
                <a:ea typeface="Roboto" panose="02000000000000000000" pitchFamily="2" charset="0"/>
              </a:rPr>
              <a:t>Funded by the European Union. Views and opinions expressed are however those of the author(s) only and do not necessarily reflect those of the European Union or Erasmus+. </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Neither the European Union nor the granting authority can be held responsible for them</a:t>
            </a:r>
          </a:p>
        </p:txBody>
      </p:sp>
      <p:sp>
        <p:nvSpPr>
          <p:cNvPr id="5" name="Title 1">
            <a:extLst>
              <a:ext uri="{FF2B5EF4-FFF2-40B4-BE49-F238E27FC236}">
                <a16:creationId xmlns:a16="http://schemas.microsoft.com/office/drawing/2014/main" id="{D54195B9-22EC-C870-333B-598316378605}"/>
              </a:ext>
            </a:extLst>
          </p:cNvPr>
          <p:cNvSpPr>
            <a:spLocks noGrp="1"/>
          </p:cNvSpPr>
          <p:nvPr>
            <p:ph type="title"/>
          </p:nvPr>
        </p:nvSpPr>
        <p:spPr>
          <a:xfrm>
            <a:off x="838199" y="501573"/>
            <a:ext cx="11353801" cy="1136650"/>
          </a:xfrm>
        </p:spPr>
        <p:txBody>
          <a:bodyPr/>
          <a:lstStyle/>
          <a:p>
            <a:r>
              <a:rPr lang="en-GB" sz="3600" dirty="0">
                <a:solidFill>
                  <a:srgbClr val="0070C0"/>
                </a:solidFill>
              </a:rPr>
              <a:t>DRT (dissemination section)</a:t>
            </a:r>
            <a:endParaRPr lang="en-GB" sz="3600" i="1" noProof="0" dirty="0"/>
          </a:p>
        </p:txBody>
      </p:sp>
      <p:pic>
        <p:nvPicPr>
          <p:cNvPr id="2" name="Immagine 1">
            <a:extLst>
              <a:ext uri="{FF2B5EF4-FFF2-40B4-BE49-F238E27FC236}">
                <a16:creationId xmlns:a16="http://schemas.microsoft.com/office/drawing/2014/main" id="{4C62BA25-13EC-88A4-81AD-83558D6CFF55}"/>
              </a:ext>
            </a:extLst>
          </p:cNvPr>
          <p:cNvPicPr>
            <a:picLocks noChangeAspect="1"/>
          </p:cNvPicPr>
          <p:nvPr/>
        </p:nvPicPr>
        <p:blipFill>
          <a:blip r:embed="rId2"/>
          <a:stretch>
            <a:fillRect/>
          </a:stretch>
        </p:blipFill>
        <p:spPr>
          <a:xfrm>
            <a:off x="1697833" y="1392038"/>
            <a:ext cx="8796333" cy="4414975"/>
          </a:xfrm>
          <a:prstGeom prst="rect">
            <a:avLst/>
          </a:prstGeom>
        </p:spPr>
      </p:pic>
    </p:spTree>
    <p:extLst>
      <p:ext uri="{BB962C8B-B14F-4D97-AF65-F5344CB8AC3E}">
        <p14:creationId xmlns:p14="http://schemas.microsoft.com/office/powerpoint/2010/main" val="2605188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321EA-353E-53EB-A7E1-03BEF0592AC7}"/>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0F8592AD-D536-B4A2-B988-42DC462C276B}"/>
              </a:ext>
            </a:extLst>
          </p:cNvPr>
          <p:cNvSpPr txBox="1"/>
          <p:nvPr/>
        </p:nvSpPr>
        <p:spPr>
          <a:xfrm>
            <a:off x="287589" y="6149488"/>
            <a:ext cx="11696699" cy="430887"/>
          </a:xfrm>
          <a:prstGeom prst="rect">
            <a:avLst/>
          </a:prstGeom>
          <a:noFill/>
        </p:spPr>
        <p:txBody>
          <a:bodyPr wrap="square">
            <a:spAutoFit/>
          </a:bodyPr>
          <a:lstStyle/>
          <a:p>
            <a:r>
              <a:rPr lang="en-US" sz="1050" dirty="0">
                <a:latin typeface="Roboto" panose="02000000000000000000" pitchFamily="2" charset="0"/>
                <a:ea typeface="Roboto" panose="02000000000000000000" pitchFamily="2" charset="0"/>
              </a:rPr>
              <a:t>Funded by the European Union. Views and opinions expressed are however those of the author(s) only and do not necessarily reflect those of the European Union or Erasmus+. </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Neither the European Union nor the granting authority can be held responsible for them</a:t>
            </a:r>
          </a:p>
        </p:txBody>
      </p:sp>
      <p:sp>
        <p:nvSpPr>
          <p:cNvPr id="5" name="Title 1">
            <a:extLst>
              <a:ext uri="{FF2B5EF4-FFF2-40B4-BE49-F238E27FC236}">
                <a16:creationId xmlns:a16="http://schemas.microsoft.com/office/drawing/2014/main" id="{90C16A40-14E6-8CEC-EC89-A4694DA3949A}"/>
              </a:ext>
            </a:extLst>
          </p:cNvPr>
          <p:cNvSpPr>
            <a:spLocks noGrp="1"/>
          </p:cNvSpPr>
          <p:nvPr>
            <p:ph type="title"/>
          </p:nvPr>
        </p:nvSpPr>
        <p:spPr>
          <a:xfrm>
            <a:off x="838199" y="501573"/>
            <a:ext cx="11353801" cy="1136650"/>
          </a:xfrm>
        </p:spPr>
        <p:txBody>
          <a:bodyPr/>
          <a:lstStyle/>
          <a:p>
            <a:r>
              <a:rPr lang="en-GB" sz="3600" dirty="0">
                <a:solidFill>
                  <a:srgbClr val="0070C0"/>
                </a:solidFill>
              </a:rPr>
              <a:t>DRT (events and training section)</a:t>
            </a:r>
            <a:endParaRPr lang="en-GB" sz="3600" i="1" noProof="0" dirty="0"/>
          </a:p>
        </p:txBody>
      </p:sp>
      <p:pic>
        <p:nvPicPr>
          <p:cNvPr id="3" name="Immagine 2">
            <a:extLst>
              <a:ext uri="{FF2B5EF4-FFF2-40B4-BE49-F238E27FC236}">
                <a16:creationId xmlns:a16="http://schemas.microsoft.com/office/drawing/2014/main" id="{F6BDD403-30C0-AF50-B427-2FF42C66A6CD}"/>
              </a:ext>
            </a:extLst>
          </p:cNvPr>
          <p:cNvPicPr>
            <a:picLocks noChangeAspect="1"/>
          </p:cNvPicPr>
          <p:nvPr/>
        </p:nvPicPr>
        <p:blipFill>
          <a:blip r:embed="rId2"/>
          <a:stretch>
            <a:fillRect/>
          </a:stretch>
        </p:blipFill>
        <p:spPr>
          <a:xfrm>
            <a:off x="364671" y="1559692"/>
            <a:ext cx="11462657" cy="2859960"/>
          </a:xfrm>
          <a:prstGeom prst="rect">
            <a:avLst/>
          </a:prstGeom>
        </p:spPr>
      </p:pic>
    </p:spTree>
    <p:extLst>
      <p:ext uri="{BB962C8B-B14F-4D97-AF65-F5344CB8AC3E}">
        <p14:creationId xmlns:p14="http://schemas.microsoft.com/office/powerpoint/2010/main" val="645187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D3ADC-F0BB-3C99-D473-7284F4846C6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324E9327-D9D7-C964-74F8-382877BD1258}"/>
              </a:ext>
            </a:extLst>
          </p:cNvPr>
          <p:cNvSpPr txBox="1"/>
          <p:nvPr/>
        </p:nvSpPr>
        <p:spPr>
          <a:xfrm>
            <a:off x="287589" y="6149488"/>
            <a:ext cx="11696699" cy="430887"/>
          </a:xfrm>
          <a:prstGeom prst="rect">
            <a:avLst/>
          </a:prstGeom>
          <a:noFill/>
        </p:spPr>
        <p:txBody>
          <a:bodyPr wrap="square">
            <a:spAutoFit/>
          </a:bodyPr>
          <a:lstStyle/>
          <a:p>
            <a:r>
              <a:rPr lang="en-US" sz="1050" dirty="0">
                <a:latin typeface="Roboto" panose="02000000000000000000" pitchFamily="2" charset="0"/>
                <a:ea typeface="Roboto" panose="02000000000000000000" pitchFamily="2" charset="0"/>
              </a:rPr>
              <a:t>Funded by the European Union. Views and opinions expressed are however those of the author(s) only and do not necessarily reflect those of the European Union or Erasmus+. </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Neither the European Union nor the granting authority can be held responsible for them</a:t>
            </a:r>
          </a:p>
        </p:txBody>
      </p:sp>
      <p:sp>
        <p:nvSpPr>
          <p:cNvPr id="5" name="Title 1">
            <a:extLst>
              <a:ext uri="{FF2B5EF4-FFF2-40B4-BE49-F238E27FC236}">
                <a16:creationId xmlns:a16="http://schemas.microsoft.com/office/drawing/2014/main" id="{D42AA384-8440-1901-EC57-9D122789383F}"/>
              </a:ext>
            </a:extLst>
          </p:cNvPr>
          <p:cNvSpPr>
            <a:spLocks noGrp="1"/>
          </p:cNvSpPr>
          <p:nvPr>
            <p:ph type="title"/>
          </p:nvPr>
        </p:nvSpPr>
        <p:spPr>
          <a:xfrm>
            <a:off x="838199" y="501573"/>
            <a:ext cx="11756667" cy="1136650"/>
          </a:xfrm>
        </p:spPr>
        <p:txBody>
          <a:bodyPr/>
          <a:lstStyle/>
          <a:p>
            <a:r>
              <a:rPr lang="en-GB" sz="3600" dirty="0">
                <a:solidFill>
                  <a:srgbClr val="0070C0"/>
                </a:solidFill>
              </a:rPr>
              <a:t>EU funding visibility obligation as per Grant Agreement</a:t>
            </a:r>
            <a:endParaRPr lang="en-GB" sz="3600" i="1" noProof="0" dirty="0"/>
          </a:p>
        </p:txBody>
      </p:sp>
      <p:graphicFrame>
        <p:nvGraphicFramePr>
          <p:cNvPr id="2" name="Tabella 1">
            <a:extLst>
              <a:ext uri="{FF2B5EF4-FFF2-40B4-BE49-F238E27FC236}">
                <a16:creationId xmlns:a16="http://schemas.microsoft.com/office/drawing/2014/main" id="{6A83BDF0-3070-8E02-6B4A-6CD5F76BDB95}"/>
              </a:ext>
            </a:extLst>
          </p:cNvPr>
          <p:cNvGraphicFramePr>
            <a:graphicFrameLocks noGrp="1"/>
          </p:cNvGraphicFramePr>
          <p:nvPr>
            <p:extLst>
              <p:ext uri="{D42A27DB-BD31-4B8C-83A1-F6EECF244321}">
                <p14:modId xmlns:p14="http://schemas.microsoft.com/office/powerpoint/2010/main" val="3110999973"/>
              </p:ext>
            </p:extLst>
          </p:nvPr>
        </p:nvGraphicFramePr>
        <p:xfrm>
          <a:off x="1670660" y="1667944"/>
          <a:ext cx="9077436" cy="2659638"/>
        </p:xfrm>
        <a:graphic>
          <a:graphicData uri="http://schemas.openxmlformats.org/drawingml/2006/table">
            <a:tbl>
              <a:tblPr/>
              <a:tblGrid>
                <a:gridCol w="1888361">
                  <a:extLst>
                    <a:ext uri="{9D8B030D-6E8A-4147-A177-3AD203B41FA5}">
                      <a16:colId xmlns:a16="http://schemas.microsoft.com/office/drawing/2014/main" val="20000"/>
                    </a:ext>
                  </a:extLst>
                </a:gridCol>
                <a:gridCol w="7189075">
                  <a:extLst>
                    <a:ext uri="{9D8B030D-6E8A-4147-A177-3AD203B41FA5}">
                      <a16:colId xmlns:a16="http://schemas.microsoft.com/office/drawing/2014/main" val="20001"/>
                    </a:ext>
                  </a:extLst>
                </a:gridCol>
              </a:tblGrid>
              <a:tr h="13935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chemeClr val="tx1"/>
                          </a:solidFill>
                          <a:effectLst/>
                          <a:uLnTx/>
                          <a:uFillTx/>
                          <a:latin typeface="+mn-lt"/>
                          <a:ea typeface="+mn-ea"/>
                          <a:cs typeface="+mn-cs"/>
                        </a:rPr>
                        <a:t>Eu Logo</a:t>
                      </a:r>
                    </a:p>
                    <a:p>
                      <a:endParaRPr lang="it-IT" dirty="0">
                        <a:solidFill>
                          <a:schemeClr val="tx1"/>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it-IT" dirty="0">
                        <a:solidFill>
                          <a:schemeClr val="tx1"/>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12661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chemeClr val="tx1"/>
                          </a:solidFill>
                          <a:effectLst/>
                          <a:uLnTx/>
                          <a:uFillTx/>
                          <a:latin typeface="+mn-lt"/>
                          <a:ea typeface="+mn-ea"/>
                          <a:cs typeface="+mn-cs"/>
                        </a:rPr>
                        <a:t>EC Dislaimer</a:t>
                      </a:r>
                    </a:p>
                    <a:p>
                      <a:endParaRPr lang="it-IT" dirty="0">
                        <a:solidFill>
                          <a:schemeClr val="tx1"/>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600" dirty="0">
                          <a:solidFill>
                            <a:schemeClr val="tx1"/>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it-IT" sz="1600" dirty="0">
                        <a:solidFill>
                          <a:schemeClr val="tx1"/>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bl>
          </a:graphicData>
        </a:graphic>
      </p:graphicFrame>
      <p:grpSp>
        <p:nvGrpSpPr>
          <p:cNvPr id="4" name="Gruppo 3">
            <a:extLst>
              <a:ext uri="{FF2B5EF4-FFF2-40B4-BE49-F238E27FC236}">
                <a16:creationId xmlns:a16="http://schemas.microsoft.com/office/drawing/2014/main" id="{E15272BF-E3CD-5DD2-8861-C140D88C3407}"/>
              </a:ext>
            </a:extLst>
          </p:cNvPr>
          <p:cNvGrpSpPr/>
          <p:nvPr/>
        </p:nvGrpSpPr>
        <p:grpSpPr>
          <a:xfrm>
            <a:off x="1373058" y="4952428"/>
            <a:ext cx="10080170" cy="791443"/>
            <a:chOff x="1373058" y="4952428"/>
            <a:chExt cx="10080170" cy="791443"/>
          </a:xfrm>
        </p:grpSpPr>
        <p:sp>
          <p:nvSpPr>
            <p:cNvPr id="6" name="CasellaDiTesto 5">
              <a:extLst>
                <a:ext uri="{FF2B5EF4-FFF2-40B4-BE49-F238E27FC236}">
                  <a16:creationId xmlns:a16="http://schemas.microsoft.com/office/drawing/2014/main" id="{A826BEA3-E602-0CA3-EB68-1B18AFE928AF}"/>
                </a:ext>
              </a:extLst>
            </p:cNvPr>
            <p:cNvSpPr txBox="1"/>
            <p:nvPr/>
          </p:nvSpPr>
          <p:spPr>
            <a:xfrm>
              <a:off x="1373058" y="5312984"/>
              <a:ext cx="10080170" cy="430887"/>
            </a:xfrm>
            <a:prstGeom prst="rect">
              <a:avLst/>
            </a:prstGeom>
            <a:noFill/>
          </p:spPr>
          <p:txBody>
            <a:bodyPr wrap="square">
              <a:spAutoFit/>
            </a:bodyPr>
            <a:lstStyle/>
            <a:p>
              <a:r>
                <a:rPr lang="it-IT" sz="1100" dirty="0">
                  <a:latin typeface="Roboto" panose="02000000000000000000" pitchFamily="2" charset="0"/>
                  <a:ea typeface="Roboto" panose="02000000000000000000" pitchFamily="2" charset="0"/>
                  <a:cs typeface="Roboto" panose="02000000000000000000" pitchFamily="2" charset="0"/>
                  <a:hlinkClick r:id="rId2"/>
                </a:rPr>
                <a:t>https://www.eacea.ec.europa.eu/about-eacea/visual-identity/visual-identity-programming-period-2021-2027/european-flag-emblem-and-multilingual-disclaimer_en</a:t>
              </a:r>
              <a:r>
                <a:rPr lang="it-IT" sz="1100" dirty="0">
                  <a:latin typeface="Roboto" panose="02000000000000000000" pitchFamily="2" charset="0"/>
                  <a:ea typeface="Roboto" panose="02000000000000000000" pitchFamily="2" charset="0"/>
                  <a:cs typeface="Roboto" panose="02000000000000000000" pitchFamily="2" charset="0"/>
                </a:rPr>
                <a:t> </a:t>
              </a:r>
            </a:p>
          </p:txBody>
        </p:sp>
        <p:sp>
          <p:nvSpPr>
            <p:cNvPr id="7" name="CasellaDiTesto 6">
              <a:extLst>
                <a:ext uri="{FF2B5EF4-FFF2-40B4-BE49-F238E27FC236}">
                  <a16:creationId xmlns:a16="http://schemas.microsoft.com/office/drawing/2014/main" id="{9A4E74C0-110C-D6B1-C4DD-B32082FBBF4C}"/>
                </a:ext>
              </a:extLst>
            </p:cNvPr>
            <p:cNvSpPr txBox="1"/>
            <p:nvPr/>
          </p:nvSpPr>
          <p:spPr>
            <a:xfrm>
              <a:off x="3280904" y="4952428"/>
              <a:ext cx="6264478" cy="338554"/>
            </a:xfrm>
            <a:prstGeom prst="rect">
              <a:avLst/>
            </a:prstGeom>
            <a:noFill/>
          </p:spPr>
          <p:txBody>
            <a:bodyPr wrap="square" rtlCol="0">
              <a:spAutoFit/>
            </a:bodyPr>
            <a:lstStyle/>
            <a:p>
              <a:pPr algn="ctr"/>
              <a:r>
                <a:rPr lang="en-GB" sz="1600" dirty="0">
                  <a:latin typeface="Roboto" panose="02000000000000000000" pitchFamily="2" charset="0"/>
                  <a:ea typeface="Roboto" panose="02000000000000000000" pitchFamily="2" charset="0"/>
                  <a:cs typeface="Roboto" panose="02000000000000000000" pitchFamily="2" charset="0"/>
                </a:rPr>
                <a:t>Link to download the official  EU logo in different forms</a:t>
              </a:r>
            </a:p>
          </p:txBody>
        </p:sp>
      </p:grpSp>
      <p:pic>
        <p:nvPicPr>
          <p:cNvPr id="8" name="Immagine 7">
            <a:extLst>
              <a:ext uri="{FF2B5EF4-FFF2-40B4-BE49-F238E27FC236}">
                <a16:creationId xmlns:a16="http://schemas.microsoft.com/office/drawing/2014/main" id="{0F3F1E7A-E684-242F-04E6-36BAEABDD2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9206" y="2040810"/>
            <a:ext cx="3144127" cy="659622"/>
          </a:xfrm>
          <a:prstGeom prst="rect">
            <a:avLst/>
          </a:prstGeom>
        </p:spPr>
      </p:pic>
    </p:spTree>
    <p:extLst>
      <p:ext uri="{BB962C8B-B14F-4D97-AF65-F5344CB8AC3E}">
        <p14:creationId xmlns:p14="http://schemas.microsoft.com/office/powerpoint/2010/main" val="3656588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EE42F-D2D2-18A2-7067-EC3CCEE58BAF}"/>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38E62FCC-C0F0-E748-0169-A3C250B292D7}"/>
              </a:ext>
            </a:extLst>
          </p:cNvPr>
          <p:cNvSpPr txBox="1"/>
          <p:nvPr/>
        </p:nvSpPr>
        <p:spPr>
          <a:xfrm>
            <a:off x="287589" y="6149488"/>
            <a:ext cx="11696699" cy="430887"/>
          </a:xfrm>
          <a:prstGeom prst="rect">
            <a:avLst/>
          </a:prstGeom>
          <a:noFill/>
        </p:spPr>
        <p:txBody>
          <a:bodyPr wrap="square">
            <a:spAutoFit/>
          </a:bodyPr>
          <a:lstStyle/>
          <a:p>
            <a:r>
              <a:rPr lang="en-US" sz="1050" dirty="0">
                <a:latin typeface="Roboto" panose="02000000000000000000" pitchFamily="2" charset="0"/>
                <a:ea typeface="Roboto" panose="02000000000000000000" pitchFamily="2" charset="0"/>
              </a:rPr>
              <a:t>Funded by the European Union. Views and opinions expressed are however those of the author(s) only and do not necessarily reflect those of the European Union or Erasmus+. </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Neither the European Union nor the granting authority can be held responsible for them</a:t>
            </a:r>
          </a:p>
        </p:txBody>
      </p:sp>
      <p:sp>
        <p:nvSpPr>
          <p:cNvPr id="5" name="Title 1">
            <a:extLst>
              <a:ext uri="{FF2B5EF4-FFF2-40B4-BE49-F238E27FC236}">
                <a16:creationId xmlns:a16="http://schemas.microsoft.com/office/drawing/2014/main" id="{963CFE04-673D-AD45-5008-9D251F691F09}"/>
              </a:ext>
            </a:extLst>
          </p:cNvPr>
          <p:cNvSpPr>
            <a:spLocks noGrp="1"/>
          </p:cNvSpPr>
          <p:nvPr>
            <p:ph type="title"/>
          </p:nvPr>
        </p:nvSpPr>
        <p:spPr>
          <a:xfrm>
            <a:off x="838199" y="501573"/>
            <a:ext cx="11756667" cy="1136650"/>
          </a:xfrm>
        </p:spPr>
        <p:txBody>
          <a:bodyPr/>
          <a:lstStyle/>
          <a:p>
            <a:r>
              <a:rPr lang="en-GB" sz="3600" dirty="0">
                <a:solidFill>
                  <a:srgbClr val="0070C0"/>
                </a:solidFill>
              </a:rPr>
              <a:t>GREEN FINANCE website (introducing PU’s work)</a:t>
            </a:r>
            <a:endParaRPr lang="en-GB" sz="3600" i="1" noProof="0" dirty="0"/>
          </a:p>
        </p:txBody>
      </p:sp>
      <p:graphicFrame>
        <p:nvGraphicFramePr>
          <p:cNvPr id="3" name="Tabella 2">
            <a:extLst>
              <a:ext uri="{FF2B5EF4-FFF2-40B4-BE49-F238E27FC236}">
                <a16:creationId xmlns:a16="http://schemas.microsoft.com/office/drawing/2014/main" id="{C20574D5-61DA-D7EF-7E56-D291BBB292A1}"/>
              </a:ext>
            </a:extLst>
          </p:cNvPr>
          <p:cNvGraphicFramePr>
            <a:graphicFrameLocks noGrp="1"/>
          </p:cNvGraphicFramePr>
          <p:nvPr>
            <p:extLst>
              <p:ext uri="{D42A27DB-BD31-4B8C-83A1-F6EECF244321}">
                <p14:modId xmlns:p14="http://schemas.microsoft.com/office/powerpoint/2010/main" val="3521707642"/>
              </p:ext>
            </p:extLst>
          </p:nvPr>
        </p:nvGraphicFramePr>
        <p:xfrm>
          <a:off x="619386" y="1453835"/>
          <a:ext cx="3760363" cy="2332689"/>
        </p:xfrm>
        <a:graphic>
          <a:graphicData uri="http://schemas.openxmlformats.org/drawingml/2006/table">
            <a:tbl>
              <a:tblPr firstRow="1" bandRow="1">
                <a:tableStyleId>{5C22544A-7EE6-4342-B048-85BDC9FD1C3A}</a:tableStyleId>
              </a:tblPr>
              <a:tblGrid>
                <a:gridCol w="3760363">
                  <a:extLst>
                    <a:ext uri="{9D8B030D-6E8A-4147-A177-3AD203B41FA5}">
                      <a16:colId xmlns:a16="http://schemas.microsoft.com/office/drawing/2014/main" val="2999159830"/>
                    </a:ext>
                  </a:extLst>
                </a:gridCol>
              </a:tblGrid>
              <a:tr h="4124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OVERVIEW</a:t>
                      </a:r>
                    </a:p>
                  </a:txBody>
                  <a:tcPr anchor="ctr">
                    <a:solidFill>
                      <a:srgbClr val="001F5F"/>
                    </a:solidFill>
                  </a:tcPr>
                </a:tc>
                <a:extLst>
                  <a:ext uri="{0D108BD9-81ED-4DB2-BD59-A6C34878D82A}">
                    <a16:rowId xmlns:a16="http://schemas.microsoft.com/office/drawing/2014/main" val="2149702569"/>
                  </a:ext>
                </a:extLst>
              </a:tr>
              <a:tr h="0">
                <a:tc>
                  <a:txBody>
                    <a:bodyPr/>
                    <a:lstStyle/>
                    <a:p>
                      <a:pPr algn="l"/>
                      <a:r>
                        <a:rPr lang="en-US" sz="2000" dirty="0">
                          <a:solidFill>
                            <a:srgbClr val="002060"/>
                          </a:solidFill>
                        </a:rPr>
                        <a:t>▪ Represents the </a:t>
                      </a:r>
                      <a:r>
                        <a:rPr lang="en-US" sz="2000" b="1" dirty="0">
                          <a:solidFill>
                            <a:srgbClr val="002060"/>
                          </a:solidFill>
                        </a:rPr>
                        <a:t>digital identity of the project </a:t>
                      </a:r>
                      <a:r>
                        <a:rPr lang="en-US" sz="2000" dirty="0">
                          <a:solidFill>
                            <a:srgbClr val="002060"/>
                          </a:solidFill>
                        </a:rPr>
                        <a:t>for stakeholders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 Serves as the official platform for the project’s background, objectives, results, and achievements</a:t>
                      </a:r>
                    </a:p>
                  </a:txBody>
                  <a:tcPr anchor="ctr">
                    <a:lnR w="12700" cap="flat" cmpd="sng" algn="ctr">
                      <a:solidFill>
                        <a:schemeClr val="bg1"/>
                      </a:solidFill>
                      <a:prstDash val="solid"/>
                      <a:round/>
                      <a:headEnd type="none" w="med" len="med"/>
                      <a:tailEnd type="none" w="med" len="med"/>
                    </a:lnR>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036882935"/>
                  </a:ext>
                </a:extLst>
              </a:tr>
            </a:tbl>
          </a:graphicData>
        </a:graphic>
      </p:graphicFrame>
      <p:graphicFrame>
        <p:nvGraphicFramePr>
          <p:cNvPr id="9" name="Tabella 8">
            <a:extLst>
              <a:ext uri="{FF2B5EF4-FFF2-40B4-BE49-F238E27FC236}">
                <a16:creationId xmlns:a16="http://schemas.microsoft.com/office/drawing/2014/main" id="{B4EE9508-FBC4-B803-DEE8-E2FF39A37ADA}"/>
              </a:ext>
            </a:extLst>
          </p:cNvPr>
          <p:cNvGraphicFramePr>
            <a:graphicFrameLocks noGrp="1"/>
          </p:cNvGraphicFramePr>
          <p:nvPr>
            <p:extLst>
              <p:ext uri="{D42A27DB-BD31-4B8C-83A1-F6EECF244321}">
                <p14:modId xmlns:p14="http://schemas.microsoft.com/office/powerpoint/2010/main" val="3026010866"/>
              </p:ext>
            </p:extLst>
          </p:nvPr>
        </p:nvGraphicFramePr>
        <p:xfrm>
          <a:off x="5181141" y="4073891"/>
          <a:ext cx="4938311" cy="2027889"/>
        </p:xfrm>
        <a:graphic>
          <a:graphicData uri="http://schemas.openxmlformats.org/drawingml/2006/table">
            <a:tbl>
              <a:tblPr firstRow="1" bandRow="1">
                <a:tableStyleId>{5C22544A-7EE6-4342-B048-85BDC9FD1C3A}</a:tableStyleId>
              </a:tblPr>
              <a:tblGrid>
                <a:gridCol w="4938311">
                  <a:extLst>
                    <a:ext uri="{9D8B030D-6E8A-4147-A177-3AD203B41FA5}">
                      <a16:colId xmlns:a16="http://schemas.microsoft.com/office/drawing/2014/main" val="2999159830"/>
                    </a:ext>
                  </a:extLst>
                </a:gridCol>
              </a:tblGrid>
              <a:tr h="4124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Key Features</a:t>
                      </a:r>
                    </a:p>
                  </a:txBody>
                  <a:tcPr anchor="ctr">
                    <a:solidFill>
                      <a:srgbClr val="001F5F"/>
                    </a:solidFill>
                  </a:tcPr>
                </a:tc>
                <a:extLst>
                  <a:ext uri="{0D108BD9-81ED-4DB2-BD59-A6C34878D82A}">
                    <a16:rowId xmlns:a16="http://schemas.microsoft.com/office/drawing/2014/main" val="2149702569"/>
                  </a:ext>
                </a:extLst>
              </a:tr>
              <a:tr h="0">
                <a:tc>
                  <a:txBody>
                    <a:bodyPr/>
                    <a:lstStyle/>
                    <a:p>
                      <a:r>
                        <a:rPr lang="en-US" sz="2000" b="1" dirty="0">
                          <a:solidFill>
                            <a:srgbClr val="002060"/>
                          </a:solidFill>
                        </a:rPr>
                        <a:t>Inclusive and Accessible</a:t>
                      </a:r>
                    </a:p>
                    <a:p>
                      <a:r>
                        <a:rPr lang="en-US" sz="2000" dirty="0">
                          <a:solidFill>
                            <a:srgbClr val="002060"/>
                          </a:solidFill>
                        </a:rPr>
                        <a:t>▪ Designed for disadvantaged learners</a:t>
                      </a:r>
                    </a:p>
                    <a:p>
                      <a:r>
                        <a:rPr lang="en-US" sz="2000" dirty="0">
                          <a:solidFill>
                            <a:srgbClr val="002060"/>
                          </a:solidFill>
                        </a:rPr>
                        <a:t>▪ Free browsing with no login required</a:t>
                      </a:r>
                    </a:p>
                    <a:p>
                      <a:r>
                        <a:rPr lang="en-US" sz="2000" b="1" dirty="0">
                          <a:solidFill>
                            <a:srgbClr val="002060"/>
                          </a:solidFill>
                        </a:rPr>
                        <a:t>Data Privacy Compliant</a:t>
                      </a:r>
                    </a:p>
                    <a:p>
                      <a:r>
                        <a:rPr lang="en-US" sz="2000" dirty="0">
                          <a:solidFill>
                            <a:srgbClr val="002060"/>
                          </a:solidFill>
                        </a:rPr>
                        <a:t>▪ Adheres to GDPR regulations</a:t>
                      </a:r>
                    </a:p>
                  </a:txBody>
                  <a:tcPr anchor="ctr">
                    <a:lnR w="12700" cap="flat" cmpd="sng" algn="ctr">
                      <a:solidFill>
                        <a:schemeClr val="bg1"/>
                      </a:solidFill>
                      <a:prstDash val="solid"/>
                      <a:round/>
                      <a:headEnd type="none" w="med" len="med"/>
                      <a:tailEnd type="none" w="med" len="med"/>
                    </a:lnR>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036882935"/>
                  </a:ext>
                </a:extLst>
              </a:tr>
            </a:tbl>
          </a:graphicData>
        </a:graphic>
      </p:graphicFrame>
      <p:graphicFrame>
        <p:nvGraphicFramePr>
          <p:cNvPr id="10" name="Tabella 9">
            <a:extLst>
              <a:ext uri="{FF2B5EF4-FFF2-40B4-BE49-F238E27FC236}">
                <a16:creationId xmlns:a16="http://schemas.microsoft.com/office/drawing/2014/main" id="{FF8BC4A0-CAA6-E955-8E6C-D1D2CDDB1860}"/>
              </a:ext>
            </a:extLst>
          </p:cNvPr>
          <p:cNvGraphicFramePr>
            <a:graphicFrameLocks noGrp="1"/>
          </p:cNvGraphicFramePr>
          <p:nvPr>
            <p:extLst>
              <p:ext uri="{D42A27DB-BD31-4B8C-83A1-F6EECF244321}">
                <p14:modId xmlns:p14="http://schemas.microsoft.com/office/powerpoint/2010/main" val="801575561"/>
              </p:ext>
            </p:extLst>
          </p:nvPr>
        </p:nvGraphicFramePr>
        <p:xfrm>
          <a:off x="5101628" y="1508389"/>
          <a:ext cx="6089162" cy="1545673"/>
        </p:xfrm>
        <a:graphic>
          <a:graphicData uri="http://schemas.openxmlformats.org/drawingml/2006/table">
            <a:tbl>
              <a:tblPr firstRow="1" bandRow="1">
                <a:tableStyleId>{5C22544A-7EE6-4342-B048-85BDC9FD1C3A}</a:tableStyleId>
              </a:tblPr>
              <a:tblGrid>
                <a:gridCol w="6089162">
                  <a:extLst>
                    <a:ext uri="{9D8B030D-6E8A-4147-A177-3AD203B41FA5}">
                      <a16:colId xmlns:a16="http://schemas.microsoft.com/office/drawing/2014/main" val="2999159830"/>
                    </a:ext>
                  </a:extLst>
                </a:gridCol>
              </a:tblGrid>
              <a:tr h="5398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DEVELOPMENT</a:t>
                      </a:r>
                    </a:p>
                  </a:txBody>
                  <a:tcPr anchor="ctr">
                    <a:solidFill>
                      <a:srgbClr val="001F5F"/>
                    </a:solidFill>
                  </a:tcPr>
                </a:tc>
                <a:extLst>
                  <a:ext uri="{0D108BD9-81ED-4DB2-BD59-A6C34878D82A}">
                    <a16:rowId xmlns:a16="http://schemas.microsoft.com/office/drawing/2014/main" val="2149702569"/>
                  </a:ext>
                </a:extLst>
              </a:tr>
              <a:tr h="917555">
                <a:tc>
                  <a:txBody>
                    <a:bodyPr/>
                    <a:lstStyle/>
                    <a:p>
                      <a:r>
                        <a:rPr lang="en-US" sz="2000" dirty="0"/>
                        <a:t>▪ </a:t>
                      </a:r>
                      <a:r>
                        <a:rPr lang="en-US" sz="2000" b="1" dirty="0">
                          <a:solidFill>
                            <a:srgbClr val="002060"/>
                          </a:solidFill>
                        </a:rPr>
                        <a:t>Subcontracted by PU to an external provider</a:t>
                      </a:r>
                    </a:p>
                    <a:p>
                      <a:r>
                        <a:rPr lang="en-US" sz="2000" dirty="0"/>
                        <a:t>▪ </a:t>
                      </a:r>
                      <a:r>
                        <a:rPr lang="en-US" sz="2000" dirty="0">
                          <a:solidFill>
                            <a:srgbClr val="002060"/>
                          </a:solidFill>
                        </a:rPr>
                        <a:t>Selected through open call and based on best value-for-money criteria</a:t>
                      </a:r>
                      <a:endParaRPr lang="en-US" sz="2000" dirty="0"/>
                    </a:p>
                  </a:txBody>
                  <a:tcPr anchor="ctr">
                    <a:lnR w="12700" cap="flat" cmpd="sng" algn="ctr">
                      <a:solidFill>
                        <a:schemeClr val="bg1"/>
                      </a:solidFill>
                      <a:prstDash val="solid"/>
                      <a:round/>
                      <a:headEnd type="none" w="med" len="med"/>
                      <a:tailEnd type="none" w="med" len="med"/>
                    </a:lnR>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036882935"/>
                  </a:ext>
                </a:extLst>
              </a:tr>
            </a:tbl>
          </a:graphicData>
        </a:graphic>
      </p:graphicFrame>
      <p:graphicFrame>
        <p:nvGraphicFramePr>
          <p:cNvPr id="11" name="Tabella 10">
            <a:extLst>
              <a:ext uri="{FF2B5EF4-FFF2-40B4-BE49-F238E27FC236}">
                <a16:creationId xmlns:a16="http://schemas.microsoft.com/office/drawing/2014/main" id="{6A8F13F2-5E26-B298-6E7D-982CD0F33FEE}"/>
              </a:ext>
            </a:extLst>
          </p:cNvPr>
          <p:cNvGraphicFramePr>
            <a:graphicFrameLocks noGrp="1"/>
          </p:cNvGraphicFramePr>
          <p:nvPr>
            <p:extLst>
              <p:ext uri="{D42A27DB-BD31-4B8C-83A1-F6EECF244321}">
                <p14:modId xmlns:p14="http://schemas.microsoft.com/office/powerpoint/2010/main" val="2587488380"/>
              </p:ext>
            </p:extLst>
          </p:nvPr>
        </p:nvGraphicFramePr>
        <p:xfrm>
          <a:off x="602734" y="4073892"/>
          <a:ext cx="3856528" cy="2027889"/>
        </p:xfrm>
        <a:graphic>
          <a:graphicData uri="http://schemas.openxmlformats.org/drawingml/2006/table">
            <a:tbl>
              <a:tblPr firstRow="1" bandRow="1">
                <a:tableStyleId>{5C22544A-7EE6-4342-B048-85BDC9FD1C3A}</a:tableStyleId>
              </a:tblPr>
              <a:tblGrid>
                <a:gridCol w="3856528">
                  <a:extLst>
                    <a:ext uri="{9D8B030D-6E8A-4147-A177-3AD203B41FA5}">
                      <a16:colId xmlns:a16="http://schemas.microsoft.com/office/drawing/2014/main" val="2999159830"/>
                    </a:ext>
                  </a:extLst>
                </a:gridCol>
              </a:tblGrid>
              <a:tr h="4124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CONTENT AND LICENSING</a:t>
                      </a:r>
                    </a:p>
                  </a:txBody>
                  <a:tcPr anchor="ctr">
                    <a:solidFill>
                      <a:srgbClr val="001F5F"/>
                    </a:solidFill>
                  </a:tcPr>
                </a:tc>
                <a:extLst>
                  <a:ext uri="{0D108BD9-81ED-4DB2-BD59-A6C34878D82A}">
                    <a16:rowId xmlns:a16="http://schemas.microsoft.com/office/drawing/2014/main" val="2149702569"/>
                  </a:ext>
                </a:extLst>
              </a:tr>
              <a:tr h="0">
                <a:tc>
                  <a:txBody>
                    <a:bodyPr/>
                    <a:lstStyle/>
                    <a:p>
                      <a:r>
                        <a:rPr lang="en-US" sz="2000" dirty="0"/>
                        <a:t>▪ </a:t>
                      </a:r>
                      <a:r>
                        <a:rPr lang="en-US" sz="2000" dirty="0">
                          <a:solidFill>
                            <a:srgbClr val="002060"/>
                          </a:solidFill>
                        </a:rPr>
                        <a:t>Hosts all project-developed materials and resources</a:t>
                      </a:r>
                    </a:p>
                    <a:p>
                      <a:r>
                        <a:rPr lang="en-US" sz="2000" dirty="0"/>
                        <a:t>▪ </a:t>
                      </a:r>
                      <a:r>
                        <a:rPr lang="en-US" sz="2000" dirty="0">
                          <a:solidFill>
                            <a:srgbClr val="002060"/>
                          </a:solidFill>
                        </a:rPr>
                        <a:t>Promotes sharing with </a:t>
                      </a:r>
                      <a:r>
                        <a:rPr lang="en-US" sz="2000" b="1" dirty="0">
                          <a:solidFill>
                            <a:srgbClr val="002060"/>
                          </a:solidFill>
                        </a:rPr>
                        <a:t>flexible licensing (CC BY-NC) - pending confirmation</a:t>
                      </a:r>
                    </a:p>
                  </a:txBody>
                  <a:tcPr anchor="ctr">
                    <a:lnR w="12700" cap="flat" cmpd="sng" algn="ctr">
                      <a:solidFill>
                        <a:schemeClr val="bg1"/>
                      </a:solidFill>
                      <a:prstDash val="solid"/>
                      <a:round/>
                      <a:headEnd type="none" w="med" len="med"/>
                      <a:tailEnd type="none" w="med" len="med"/>
                    </a:lnR>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036882935"/>
                  </a:ext>
                </a:extLst>
              </a:tr>
            </a:tbl>
          </a:graphicData>
        </a:graphic>
      </p:graphicFrame>
    </p:spTree>
    <p:extLst>
      <p:ext uri="{BB962C8B-B14F-4D97-AF65-F5344CB8AC3E}">
        <p14:creationId xmlns:p14="http://schemas.microsoft.com/office/powerpoint/2010/main" val="2618755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BF0D9-F19D-AF96-91BC-37AD12B6A293}"/>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D5781232-3545-281B-6387-99E1F7FDFD09}"/>
              </a:ext>
            </a:extLst>
          </p:cNvPr>
          <p:cNvSpPr txBox="1"/>
          <p:nvPr/>
        </p:nvSpPr>
        <p:spPr>
          <a:xfrm>
            <a:off x="287589" y="6149488"/>
            <a:ext cx="11696699" cy="430887"/>
          </a:xfrm>
          <a:prstGeom prst="rect">
            <a:avLst/>
          </a:prstGeom>
          <a:noFill/>
        </p:spPr>
        <p:txBody>
          <a:bodyPr wrap="square">
            <a:spAutoFit/>
          </a:bodyPr>
          <a:lstStyle/>
          <a:p>
            <a:r>
              <a:rPr lang="en-US" sz="1050" dirty="0">
                <a:latin typeface="Roboto" panose="02000000000000000000" pitchFamily="2" charset="0"/>
                <a:ea typeface="Roboto" panose="02000000000000000000" pitchFamily="2" charset="0"/>
              </a:rPr>
              <a:t>Funded by the European Union. Views and opinions expressed are however those of the author(s) only and do not necessarily reflect those of the European Union or Erasmus+. </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Neither the European Union nor the granting authority can be held responsible for them</a:t>
            </a:r>
          </a:p>
        </p:txBody>
      </p:sp>
      <p:sp>
        <p:nvSpPr>
          <p:cNvPr id="5" name="Title 1">
            <a:extLst>
              <a:ext uri="{FF2B5EF4-FFF2-40B4-BE49-F238E27FC236}">
                <a16:creationId xmlns:a16="http://schemas.microsoft.com/office/drawing/2014/main" id="{EC6BDBDD-9467-221B-363F-3ED2D07A71D3}"/>
              </a:ext>
            </a:extLst>
          </p:cNvPr>
          <p:cNvSpPr>
            <a:spLocks noGrp="1"/>
          </p:cNvSpPr>
          <p:nvPr>
            <p:ph type="title"/>
          </p:nvPr>
        </p:nvSpPr>
        <p:spPr>
          <a:xfrm>
            <a:off x="838199" y="501573"/>
            <a:ext cx="11756667" cy="1136650"/>
          </a:xfrm>
        </p:spPr>
        <p:txBody>
          <a:bodyPr/>
          <a:lstStyle/>
          <a:p>
            <a:r>
              <a:rPr lang="en-GB" sz="3600" dirty="0">
                <a:solidFill>
                  <a:srgbClr val="0070C0"/>
                </a:solidFill>
              </a:rPr>
              <a:t>Project social media channels</a:t>
            </a:r>
            <a:endParaRPr lang="en-GB" sz="3600" i="1" noProof="0" dirty="0"/>
          </a:p>
        </p:txBody>
      </p:sp>
      <p:pic>
        <p:nvPicPr>
          <p:cNvPr id="2" name="Picture 2" descr="Immagini di Facebook Logo - Download gratuiti su Freepik">
            <a:extLst>
              <a:ext uri="{FF2B5EF4-FFF2-40B4-BE49-F238E27FC236}">
                <a16:creationId xmlns:a16="http://schemas.microsoft.com/office/drawing/2014/main" id="{48A72B11-912B-BA45-5F1E-873AFA87F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752" y="1519806"/>
            <a:ext cx="212407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ABE07D7C-C9E2-A2EA-3ACA-DCAF55DA1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669" y="1530692"/>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13C6BE1D-4DAF-663B-8180-5A5223EE571B}"/>
              </a:ext>
            </a:extLst>
          </p:cNvPr>
          <p:cNvSpPr txBox="1"/>
          <p:nvPr/>
        </p:nvSpPr>
        <p:spPr>
          <a:xfrm rot="564223">
            <a:off x="9764207" y="1237908"/>
            <a:ext cx="1600200" cy="3170099"/>
          </a:xfrm>
          <a:prstGeom prst="rect">
            <a:avLst/>
          </a:prstGeom>
          <a:noFill/>
        </p:spPr>
        <p:txBody>
          <a:bodyPr wrap="square" rtlCol="0">
            <a:spAutoFit/>
          </a:bodyPr>
          <a:lstStyle/>
          <a:p>
            <a:r>
              <a:rPr lang="it-IT" sz="20000" b="1" dirty="0">
                <a:solidFill>
                  <a:srgbClr val="002060"/>
                </a:solidFill>
              </a:rPr>
              <a:t>?</a:t>
            </a:r>
          </a:p>
        </p:txBody>
      </p:sp>
      <p:sp>
        <p:nvSpPr>
          <p:cNvPr id="7" name="CasellaDiTesto 6">
            <a:extLst>
              <a:ext uri="{FF2B5EF4-FFF2-40B4-BE49-F238E27FC236}">
                <a16:creationId xmlns:a16="http://schemas.microsoft.com/office/drawing/2014/main" id="{A31C767D-227F-D508-4908-D6148C0D951D}"/>
              </a:ext>
            </a:extLst>
          </p:cNvPr>
          <p:cNvSpPr txBox="1"/>
          <p:nvPr/>
        </p:nvSpPr>
        <p:spPr>
          <a:xfrm>
            <a:off x="4299637" y="2189666"/>
            <a:ext cx="1600200" cy="861774"/>
          </a:xfrm>
          <a:prstGeom prst="rect">
            <a:avLst/>
          </a:prstGeom>
          <a:noFill/>
        </p:spPr>
        <p:txBody>
          <a:bodyPr wrap="square" rtlCol="0">
            <a:spAutoFit/>
          </a:bodyPr>
          <a:lstStyle/>
          <a:p>
            <a:r>
              <a:rPr lang="it-IT" sz="5000" b="1" dirty="0">
                <a:solidFill>
                  <a:srgbClr val="002060"/>
                </a:solidFill>
              </a:rPr>
              <a:t>OR</a:t>
            </a:r>
          </a:p>
        </p:txBody>
      </p:sp>
      <p:graphicFrame>
        <p:nvGraphicFramePr>
          <p:cNvPr id="8" name="Tabella 7">
            <a:extLst>
              <a:ext uri="{FF2B5EF4-FFF2-40B4-BE49-F238E27FC236}">
                <a16:creationId xmlns:a16="http://schemas.microsoft.com/office/drawing/2014/main" id="{446590C3-FB0F-1D62-B2B6-D42C7F5262F7}"/>
              </a:ext>
            </a:extLst>
          </p:cNvPr>
          <p:cNvGraphicFramePr>
            <a:graphicFrameLocks noGrp="1"/>
          </p:cNvGraphicFramePr>
          <p:nvPr>
            <p:extLst>
              <p:ext uri="{D42A27DB-BD31-4B8C-83A1-F6EECF244321}">
                <p14:modId xmlns:p14="http://schemas.microsoft.com/office/powerpoint/2010/main" val="492638408"/>
              </p:ext>
            </p:extLst>
          </p:nvPr>
        </p:nvGraphicFramePr>
        <p:xfrm>
          <a:off x="1055258" y="4708711"/>
          <a:ext cx="9689160" cy="808689"/>
        </p:xfrm>
        <a:graphic>
          <a:graphicData uri="http://schemas.openxmlformats.org/drawingml/2006/table">
            <a:tbl>
              <a:tblPr firstRow="1" bandRow="1">
                <a:tableStyleId>{5C22544A-7EE6-4342-B048-85BDC9FD1C3A}</a:tableStyleId>
              </a:tblPr>
              <a:tblGrid>
                <a:gridCol w="9689160">
                  <a:extLst>
                    <a:ext uri="{9D8B030D-6E8A-4147-A177-3AD203B41FA5}">
                      <a16:colId xmlns:a16="http://schemas.microsoft.com/office/drawing/2014/main" val="2999159830"/>
                    </a:ext>
                  </a:extLst>
                </a:gridCol>
              </a:tblGrid>
              <a:tr h="412449">
                <a:tc>
                  <a:txBody>
                    <a:bodyPr/>
                    <a:lstStyle/>
                    <a:p>
                      <a:pPr algn="ctr"/>
                      <a:r>
                        <a:rPr lang="en-GB" noProof="0" dirty="0">
                          <a:latin typeface="Roboto" panose="02000000000000000000" pitchFamily="2" charset="0"/>
                          <a:ea typeface="Roboto" panose="02000000000000000000" pitchFamily="2" charset="0"/>
                          <a:cs typeface="Roboto" panose="02000000000000000000" pitchFamily="2" charset="0"/>
                        </a:rPr>
                        <a:t>RESPONSIBLE PARTNER (PROPOSAL)</a:t>
                      </a:r>
                    </a:p>
                  </a:txBody>
                  <a:tcPr anchor="ctr">
                    <a:solidFill>
                      <a:srgbClr val="001F5F"/>
                    </a:solidFill>
                  </a:tcPr>
                </a:tc>
                <a:extLst>
                  <a:ext uri="{0D108BD9-81ED-4DB2-BD59-A6C34878D82A}">
                    <a16:rowId xmlns:a16="http://schemas.microsoft.com/office/drawing/2014/main" val="2149702569"/>
                  </a:ext>
                </a:extLst>
              </a:tr>
              <a:tr h="0">
                <a:tc>
                  <a:txBody>
                    <a:bodyPr/>
                    <a:lstStyle/>
                    <a:p>
                      <a:pPr algn="ctr"/>
                      <a:r>
                        <a:rPr lang="en-GB" sz="2000" dirty="0">
                          <a:solidFill>
                            <a:schemeClr val="tx1"/>
                          </a:solidFill>
                          <a:latin typeface="Roboto" panose="02000000000000000000" pitchFamily="2" charset="0"/>
                          <a:ea typeface="Roboto" panose="02000000000000000000" pitchFamily="2" charset="0"/>
                          <a:cs typeface="Roboto" panose="02000000000000000000" pitchFamily="2" charset="0"/>
                        </a:rPr>
                        <a:t>PU, as partners responsible for the project platform and promotional materials</a:t>
                      </a:r>
                      <a:endParaRPr lang="en-GB" sz="20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lnR w="12700" cap="flat" cmpd="sng" algn="ctr">
                      <a:solidFill>
                        <a:schemeClr val="bg1"/>
                      </a:solidFill>
                      <a:prstDash val="solid"/>
                      <a:round/>
                      <a:headEnd type="none" w="med" len="med"/>
                      <a:tailEnd type="none" w="med" len="med"/>
                    </a:lnR>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036882935"/>
                  </a:ext>
                </a:extLst>
              </a:tr>
            </a:tbl>
          </a:graphicData>
        </a:graphic>
      </p:graphicFrame>
    </p:spTree>
    <p:extLst>
      <p:ext uri="{BB962C8B-B14F-4D97-AF65-F5344CB8AC3E}">
        <p14:creationId xmlns:p14="http://schemas.microsoft.com/office/powerpoint/2010/main" val="3669805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0EAA0-16F4-570A-6AF0-2EBC914E4D2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C7E4A91D-E65B-F565-5FB9-C208ED145969}"/>
              </a:ext>
            </a:extLst>
          </p:cNvPr>
          <p:cNvSpPr txBox="1"/>
          <p:nvPr/>
        </p:nvSpPr>
        <p:spPr>
          <a:xfrm>
            <a:off x="287589" y="6149488"/>
            <a:ext cx="11696699" cy="430887"/>
          </a:xfrm>
          <a:prstGeom prst="rect">
            <a:avLst/>
          </a:prstGeom>
          <a:noFill/>
        </p:spPr>
        <p:txBody>
          <a:bodyPr wrap="square">
            <a:spAutoFit/>
          </a:bodyPr>
          <a:lstStyle/>
          <a:p>
            <a:r>
              <a:rPr lang="en-US" sz="1050" dirty="0">
                <a:latin typeface="Roboto" panose="02000000000000000000" pitchFamily="2" charset="0"/>
                <a:ea typeface="Roboto" panose="02000000000000000000" pitchFamily="2" charset="0"/>
              </a:rPr>
              <a:t>Funded by the European Union. Views and opinions expressed are however those of the author(s) only and do not necessarily reflect those of the European Union or Erasmus+. </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Neither the European Union nor the granting authority can be held responsible for them</a:t>
            </a:r>
          </a:p>
        </p:txBody>
      </p:sp>
      <p:sp>
        <p:nvSpPr>
          <p:cNvPr id="5" name="Title 1">
            <a:extLst>
              <a:ext uri="{FF2B5EF4-FFF2-40B4-BE49-F238E27FC236}">
                <a16:creationId xmlns:a16="http://schemas.microsoft.com/office/drawing/2014/main" id="{F2935074-861C-6096-ED03-D58CF3714FFE}"/>
              </a:ext>
            </a:extLst>
          </p:cNvPr>
          <p:cNvSpPr>
            <a:spLocks noGrp="1"/>
          </p:cNvSpPr>
          <p:nvPr>
            <p:ph type="title"/>
          </p:nvPr>
        </p:nvSpPr>
        <p:spPr>
          <a:xfrm>
            <a:off x="838199" y="501573"/>
            <a:ext cx="11756667" cy="1136650"/>
          </a:xfrm>
        </p:spPr>
        <p:txBody>
          <a:bodyPr/>
          <a:lstStyle/>
          <a:p>
            <a:r>
              <a:rPr lang="en-GB" sz="3600" dirty="0">
                <a:solidFill>
                  <a:srgbClr val="0070C0"/>
                </a:solidFill>
              </a:rPr>
              <a:t>Example of a project social media page</a:t>
            </a:r>
            <a:endParaRPr lang="en-GB" sz="3600" i="1" noProof="0" dirty="0"/>
          </a:p>
        </p:txBody>
      </p:sp>
      <p:sp>
        <p:nvSpPr>
          <p:cNvPr id="3" name="Segnaposto contenuto 4">
            <a:extLst>
              <a:ext uri="{FF2B5EF4-FFF2-40B4-BE49-F238E27FC236}">
                <a16:creationId xmlns:a16="http://schemas.microsoft.com/office/drawing/2014/main" id="{ED4C9B68-5A31-752B-ED9B-81A72EB679BE}"/>
              </a:ext>
            </a:extLst>
          </p:cNvPr>
          <p:cNvSpPr txBox="1">
            <a:spLocks/>
          </p:cNvSpPr>
          <p:nvPr/>
        </p:nvSpPr>
        <p:spPr>
          <a:xfrm>
            <a:off x="389743" y="1437131"/>
            <a:ext cx="11362545" cy="4551440"/>
          </a:xfrm>
          <a:prstGeom prst="rect">
            <a:avLst/>
          </a:prstGeom>
        </p:spPr>
        <p:txBody>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kern="0" dirty="0"/>
              <a:t>Getting inspired by…</a:t>
            </a:r>
          </a:p>
          <a:p>
            <a:endParaRPr lang="en-GB" sz="1800" b="1" kern="0" dirty="0"/>
          </a:p>
          <a:p>
            <a:pPr marL="0" indent="0">
              <a:buNone/>
            </a:pPr>
            <a:r>
              <a:rPr lang="en-GB" sz="1800" b="1" kern="0" dirty="0"/>
              <a:t>BEST project </a:t>
            </a:r>
            <a:r>
              <a:rPr lang="en-GB" sz="1800" kern="0" dirty="0"/>
              <a:t>– Capacity Building in Higher Education</a:t>
            </a:r>
          </a:p>
          <a:p>
            <a:endParaRPr lang="en-GB" sz="1800" kern="0" dirty="0"/>
          </a:p>
          <a:p>
            <a:pPr marL="0" indent="0">
              <a:buNone/>
            </a:pPr>
            <a:r>
              <a:rPr lang="en-GB" sz="1800" kern="0" dirty="0"/>
              <a:t>Title: </a:t>
            </a:r>
            <a:r>
              <a:rPr lang="en-GB" sz="1800" i="1" kern="0" dirty="0"/>
              <a:t>Boosting Excellence in Second Tier HEIs</a:t>
            </a:r>
          </a:p>
          <a:p>
            <a:endParaRPr lang="en-GB" sz="1800" kern="0" dirty="0"/>
          </a:p>
          <a:p>
            <a:pPr marL="0" indent="0">
              <a:buNone/>
            </a:pPr>
            <a:r>
              <a:rPr lang="en-GB" sz="1800" kern="0" dirty="0"/>
              <a:t>Countries involved: Italy, Greece, Belgium, </a:t>
            </a:r>
            <a:r>
              <a:rPr lang="en-GB" sz="1800" b="1" kern="0" dirty="0"/>
              <a:t>Vietnam</a:t>
            </a:r>
            <a:r>
              <a:rPr lang="en-GB" sz="1800" kern="0" dirty="0"/>
              <a:t>, </a:t>
            </a:r>
            <a:r>
              <a:rPr lang="en-GB" sz="1800" b="1" kern="0" dirty="0"/>
              <a:t>Cambodia</a:t>
            </a:r>
          </a:p>
          <a:p>
            <a:endParaRPr lang="en-GB" sz="1800" kern="0" dirty="0"/>
          </a:p>
          <a:p>
            <a:pPr marL="0" indent="0">
              <a:buNone/>
            </a:pPr>
            <a:r>
              <a:rPr lang="en-GB" sz="1800" kern="0" dirty="0"/>
              <a:t>Facebook page with </a:t>
            </a:r>
            <a:r>
              <a:rPr lang="en-GB" sz="1800" u="sng" kern="0" dirty="0">
                <a:effectLst>
                  <a:outerShdw blurRad="38100" dist="38100" dir="2700000" algn="tl">
                    <a:srgbClr val="000000">
                      <a:alpha val="43137"/>
                    </a:srgbClr>
                  </a:outerShdw>
                </a:effectLst>
              </a:rPr>
              <a:t>online promotional materials</a:t>
            </a:r>
            <a:r>
              <a:rPr lang="en-GB" sz="1800" kern="0" dirty="0"/>
              <a:t>: </a:t>
            </a:r>
            <a:r>
              <a:rPr lang="en-GB" sz="1800" kern="0" dirty="0">
                <a:solidFill>
                  <a:srgbClr val="0070C0"/>
                </a:solidFill>
                <a:hlinkClick r:id="rId2">
                  <a:extLst>
                    <a:ext uri="{A12FA001-AC4F-418D-AE19-62706E023703}">
                      <ahyp:hlinkClr xmlns:ahyp="http://schemas.microsoft.com/office/drawing/2018/hyperlinkcolor" val="tx"/>
                    </a:ext>
                  </a:extLst>
                </a:hlinkClick>
              </a:rPr>
              <a:t>https://www.facebook.com/besteuproject</a:t>
            </a:r>
            <a:r>
              <a:rPr lang="en-GB" sz="1800" kern="0" dirty="0">
                <a:solidFill>
                  <a:srgbClr val="0070C0"/>
                </a:solidFill>
              </a:rPr>
              <a:t>   </a:t>
            </a:r>
          </a:p>
        </p:txBody>
      </p:sp>
    </p:spTree>
    <p:extLst>
      <p:ext uri="{BB962C8B-B14F-4D97-AF65-F5344CB8AC3E}">
        <p14:creationId xmlns:p14="http://schemas.microsoft.com/office/powerpoint/2010/main" val="1560646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7A33B-51CF-C4FE-D9B0-903A547AD5C6}"/>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CD0F0884-026C-059F-53C5-24E77F151238}"/>
              </a:ext>
            </a:extLst>
          </p:cNvPr>
          <p:cNvSpPr txBox="1"/>
          <p:nvPr/>
        </p:nvSpPr>
        <p:spPr>
          <a:xfrm>
            <a:off x="287589" y="6149488"/>
            <a:ext cx="11696699" cy="430887"/>
          </a:xfrm>
          <a:prstGeom prst="rect">
            <a:avLst/>
          </a:prstGeom>
          <a:noFill/>
        </p:spPr>
        <p:txBody>
          <a:bodyPr wrap="square">
            <a:spAutoFit/>
          </a:bodyPr>
          <a:lstStyle/>
          <a:p>
            <a:r>
              <a:rPr lang="en-US" sz="1050" dirty="0">
                <a:latin typeface="Roboto" panose="02000000000000000000" pitchFamily="2" charset="0"/>
                <a:ea typeface="Roboto" panose="02000000000000000000" pitchFamily="2" charset="0"/>
              </a:rPr>
              <a:t>Funded by the European Union. Views and opinions expressed are however those of the author(s) only and do not necessarily reflect those of the European Union or Erasmus+. </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Neither the European Union nor the granting authority can be held responsible for them</a:t>
            </a:r>
          </a:p>
        </p:txBody>
      </p:sp>
      <p:sp>
        <p:nvSpPr>
          <p:cNvPr id="5" name="Title 1">
            <a:extLst>
              <a:ext uri="{FF2B5EF4-FFF2-40B4-BE49-F238E27FC236}">
                <a16:creationId xmlns:a16="http://schemas.microsoft.com/office/drawing/2014/main" id="{AD3D39C9-AC4F-7CA4-498E-6FE0DA970106}"/>
              </a:ext>
            </a:extLst>
          </p:cNvPr>
          <p:cNvSpPr>
            <a:spLocks noGrp="1"/>
          </p:cNvSpPr>
          <p:nvPr>
            <p:ph type="title"/>
          </p:nvPr>
        </p:nvSpPr>
        <p:spPr>
          <a:xfrm>
            <a:off x="838200" y="501573"/>
            <a:ext cx="10515600" cy="1136650"/>
          </a:xfrm>
        </p:spPr>
        <p:txBody>
          <a:bodyPr/>
          <a:lstStyle/>
          <a:p>
            <a:r>
              <a:rPr lang="en-GB" sz="3600" noProof="0" dirty="0">
                <a:solidFill>
                  <a:srgbClr val="0070C0"/>
                </a:solidFill>
              </a:rPr>
              <a:t>WP5 </a:t>
            </a:r>
            <a:r>
              <a:rPr lang="en-GB" sz="3600" dirty="0">
                <a:solidFill>
                  <a:srgbClr val="0070C0"/>
                </a:solidFill>
              </a:rPr>
              <a:t>Timeline and deliverables</a:t>
            </a:r>
            <a:endParaRPr lang="en-GB" sz="3600" noProof="0" dirty="0"/>
          </a:p>
        </p:txBody>
      </p:sp>
      <p:sp>
        <p:nvSpPr>
          <p:cNvPr id="6" name="Segnaposto contenuto 4">
            <a:extLst>
              <a:ext uri="{FF2B5EF4-FFF2-40B4-BE49-F238E27FC236}">
                <a16:creationId xmlns:a16="http://schemas.microsoft.com/office/drawing/2014/main" id="{DB2C873F-91E8-37D6-C3DC-8490961C8F56}"/>
              </a:ext>
            </a:extLst>
          </p:cNvPr>
          <p:cNvSpPr txBox="1">
            <a:spLocks/>
          </p:cNvSpPr>
          <p:nvPr/>
        </p:nvSpPr>
        <p:spPr>
          <a:xfrm>
            <a:off x="389743" y="1437131"/>
            <a:ext cx="11362545" cy="4551440"/>
          </a:xfrm>
          <a:prstGeom prst="rect">
            <a:avLst/>
          </a:prstGeom>
        </p:spPr>
        <p:txBody>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GB" sz="1800" dirty="0"/>
          </a:p>
        </p:txBody>
      </p:sp>
      <p:graphicFrame>
        <p:nvGraphicFramePr>
          <p:cNvPr id="2" name="Таблица 3">
            <a:extLst>
              <a:ext uri="{FF2B5EF4-FFF2-40B4-BE49-F238E27FC236}">
                <a16:creationId xmlns:a16="http://schemas.microsoft.com/office/drawing/2014/main" id="{B26CEB1F-0AF2-FD03-1634-8A1D03457895}"/>
              </a:ext>
            </a:extLst>
          </p:cNvPr>
          <p:cNvGraphicFramePr>
            <a:graphicFrameLocks noGrp="1"/>
          </p:cNvGraphicFramePr>
          <p:nvPr>
            <p:extLst>
              <p:ext uri="{D42A27DB-BD31-4B8C-83A1-F6EECF244321}">
                <p14:modId xmlns:p14="http://schemas.microsoft.com/office/powerpoint/2010/main" val="3673951796"/>
              </p:ext>
            </p:extLst>
          </p:nvPr>
        </p:nvGraphicFramePr>
        <p:xfrm>
          <a:off x="328457" y="3237817"/>
          <a:ext cx="11332835" cy="1640030"/>
        </p:xfrm>
        <a:graphic>
          <a:graphicData uri="http://schemas.openxmlformats.org/drawingml/2006/table">
            <a:tbl>
              <a:tblPr>
                <a:tableStyleId>{5C22544A-7EE6-4342-B048-85BDC9FD1C3A}</a:tableStyleId>
              </a:tblPr>
              <a:tblGrid>
                <a:gridCol w="1965614">
                  <a:extLst>
                    <a:ext uri="{9D8B030D-6E8A-4147-A177-3AD203B41FA5}">
                      <a16:colId xmlns:a16="http://schemas.microsoft.com/office/drawing/2014/main" val="2180976759"/>
                    </a:ext>
                  </a:extLst>
                </a:gridCol>
                <a:gridCol w="1945341">
                  <a:extLst>
                    <a:ext uri="{9D8B030D-6E8A-4147-A177-3AD203B41FA5}">
                      <a16:colId xmlns:a16="http://schemas.microsoft.com/office/drawing/2014/main" val="3338977661"/>
                    </a:ext>
                  </a:extLst>
                </a:gridCol>
                <a:gridCol w="4625680">
                  <a:extLst>
                    <a:ext uri="{9D8B030D-6E8A-4147-A177-3AD203B41FA5}">
                      <a16:colId xmlns:a16="http://schemas.microsoft.com/office/drawing/2014/main" val="823266674"/>
                    </a:ext>
                  </a:extLst>
                </a:gridCol>
                <a:gridCol w="1398100">
                  <a:extLst>
                    <a:ext uri="{9D8B030D-6E8A-4147-A177-3AD203B41FA5}">
                      <a16:colId xmlns:a16="http://schemas.microsoft.com/office/drawing/2014/main" val="2650165140"/>
                    </a:ext>
                  </a:extLst>
                </a:gridCol>
                <a:gridCol w="1398100">
                  <a:extLst>
                    <a:ext uri="{9D8B030D-6E8A-4147-A177-3AD203B41FA5}">
                      <a16:colId xmlns:a16="http://schemas.microsoft.com/office/drawing/2014/main" val="2503083909"/>
                    </a:ext>
                  </a:extLst>
                </a:gridCol>
              </a:tblGrid>
              <a:tr h="434125">
                <a:tc>
                  <a:txBody>
                    <a:bodyPr/>
                    <a:lstStyle/>
                    <a:p>
                      <a:pPr algn="l" fontAlgn="ctr"/>
                      <a:r>
                        <a:rPr lang="en-US" sz="1400" b="1" u="none" strike="noStrike" dirty="0">
                          <a:solidFill>
                            <a:schemeClr val="bg1"/>
                          </a:solidFill>
                          <a:effectLst/>
                        </a:rPr>
                        <a:t>Work Package No</a:t>
                      </a:r>
                      <a:endParaRPr lang="en-US" sz="1400" b="1" i="0" u="none" strike="noStrike" dirty="0">
                        <a:solidFill>
                          <a:schemeClr val="bg1"/>
                        </a:solidFill>
                        <a:effectLst/>
                        <a:latin typeface="Arial" panose="020B0604020202020204" pitchFamily="34" charset="0"/>
                      </a:endParaRPr>
                    </a:p>
                  </a:txBody>
                  <a:tcPr marL="7620" marR="7620" marT="7620" marB="0" anchor="ctr">
                    <a:solidFill>
                      <a:srgbClr val="00B050"/>
                    </a:solidFill>
                  </a:tcPr>
                </a:tc>
                <a:tc>
                  <a:txBody>
                    <a:bodyPr/>
                    <a:lstStyle/>
                    <a:p>
                      <a:pPr algn="l" fontAlgn="ctr"/>
                      <a:r>
                        <a:rPr lang="en-US" sz="1400" b="1" u="none" strike="noStrike" dirty="0">
                          <a:solidFill>
                            <a:schemeClr val="bg1"/>
                          </a:solidFill>
                          <a:effectLst/>
                        </a:rPr>
                        <a:t>Deliverable Related No</a:t>
                      </a:r>
                      <a:endParaRPr lang="en-US" sz="1400" b="1" i="0" u="none" strike="noStrike" dirty="0">
                        <a:solidFill>
                          <a:schemeClr val="bg1"/>
                        </a:solidFill>
                        <a:effectLst/>
                        <a:latin typeface="Arial" panose="020B0604020202020204" pitchFamily="34" charset="0"/>
                      </a:endParaRPr>
                    </a:p>
                  </a:txBody>
                  <a:tcPr marL="7620" marR="7620" marT="7620" marB="0" anchor="ctr">
                    <a:solidFill>
                      <a:srgbClr val="00B050"/>
                    </a:solidFill>
                  </a:tcPr>
                </a:tc>
                <a:tc>
                  <a:txBody>
                    <a:bodyPr/>
                    <a:lstStyle/>
                    <a:p>
                      <a:pPr algn="l" fontAlgn="ctr"/>
                      <a:r>
                        <a:rPr lang="en-US" sz="1400" b="1" u="none" strike="noStrike" dirty="0">
                          <a:solidFill>
                            <a:schemeClr val="bg1"/>
                          </a:solidFill>
                          <a:effectLst/>
                        </a:rPr>
                        <a:t>Deliverable Name</a:t>
                      </a:r>
                      <a:endParaRPr lang="en-US" sz="1400" b="1" i="0" u="none" strike="noStrike" dirty="0">
                        <a:solidFill>
                          <a:schemeClr val="bg1"/>
                        </a:solidFill>
                        <a:effectLst/>
                        <a:latin typeface="Arial" panose="020B0604020202020204" pitchFamily="34" charset="0"/>
                      </a:endParaRPr>
                    </a:p>
                  </a:txBody>
                  <a:tcPr marL="7620" marR="7620" marT="7620" marB="0" anchor="ctr">
                    <a:solidFill>
                      <a:srgbClr val="00B050"/>
                    </a:solidFill>
                  </a:tcPr>
                </a:tc>
                <a:tc>
                  <a:txBody>
                    <a:bodyPr/>
                    <a:lstStyle/>
                    <a:p>
                      <a:pPr algn="l" fontAlgn="ctr"/>
                      <a:r>
                        <a:rPr lang="en-US" sz="1400" b="1" u="none" strike="noStrike" dirty="0">
                          <a:solidFill>
                            <a:schemeClr val="bg1"/>
                          </a:solidFill>
                          <a:effectLst/>
                        </a:rPr>
                        <a:t>Lead Beneficiary</a:t>
                      </a:r>
                      <a:endParaRPr lang="en-US" sz="1400" b="1" i="0" u="none" strike="noStrike" dirty="0">
                        <a:solidFill>
                          <a:schemeClr val="bg1"/>
                        </a:solidFill>
                        <a:effectLst/>
                        <a:latin typeface="Arial" panose="020B0604020202020204" pitchFamily="34" charset="0"/>
                      </a:endParaRPr>
                    </a:p>
                  </a:txBody>
                  <a:tcPr marL="7620" marR="7620" marT="7620" marB="0" anchor="ctr">
                    <a:solidFill>
                      <a:srgbClr val="00B050"/>
                    </a:solidFill>
                  </a:tcPr>
                </a:tc>
                <a:tc>
                  <a:txBody>
                    <a:bodyPr/>
                    <a:lstStyle/>
                    <a:p>
                      <a:pPr algn="l" fontAlgn="ctr"/>
                      <a:r>
                        <a:rPr lang="en-US" sz="1400" b="1" u="none" strike="noStrike" dirty="0">
                          <a:solidFill>
                            <a:schemeClr val="bg1"/>
                          </a:solidFill>
                          <a:effectLst/>
                        </a:rPr>
                        <a:t>Due Date</a:t>
                      </a:r>
                      <a:endParaRPr lang="en-US" sz="1400" b="1" i="0" u="none" strike="noStrike" dirty="0">
                        <a:solidFill>
                          <a:schemeClr val="bg1"/>
                        </a:solidFill>
                        <a:effectLst/>
                        <a:latin typeface="Arial" panose="020B0604020202020204" pitchFamily="34" charset="0"/>
                      </a:endParaRPr>
                    </a:p>
                  </a:txBody>
                  <a:tcPr marL="7620" marR="7620" marT="7620" marB="0" anchor="ctr">
                    <a:solidFill>
                      <a:srgbClr val="00B050"/>
                    </a:solidFill>
                  </a:tcPr>
                </a:tc>
                <a:extLst>
                  <a:ext uri="{0D108BD9-81ED-4DB2-BD59-A6C34878D82A}">
                    <a16:rowId xmlns:a16="http://schemas.microsoft.com/office/drawing/2014/main" val="2183220475"/>
                  </a:ext>
                </a:extLst>
              </a:tr>
              <a:tr h="241181">
                <a:tc>
                  <a:txBody>
                    <a:bodyPr/>
                    <a:lstStyle/>
                    <a:p>
                      <a:pPr algn="l" fontAlgn="b"/>
                      <a:r>
                        <a:rPr lang="en-US" sz="140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rPr>
                        <a:t>WP5</a:t>
                      </a:r>
                      <a:endParaRPr lang="en-US" sz="1400" b="0" i="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tc>
                  <a:txBody>
                    <a:bodyPr/>
                    <a:lstStyle/>
                    <a:p>
                      <a:pPr algn="l" fontAlgn="b"/>
                      <a:r>
                        <a:rPr lang="en-US" sz="140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D5.1</a:t>
                      </a:r>
                      <a:endParaRPr lang="en-US" sz="14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tc>
                  <a:txBody>
                    <a:bodyPr/>
                    <a:lstStyle/>
                    <a:p>
                      <a:pPr algn="l" fontAlgn="b"/>
                      <a:r>
                        <a:rPr lang="en-US" sz="140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rPr>
                        <a:t>Dissemination Plan and materials</a:t>
                      </a:r>
                      <a:endParaRPr lang="en-US" sz="1400" b="0" i="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tc>
                  <a:txBody>
                    <a:bodyPr/>
                    <a:lstStyle/>
                    <a:p>
                      <a:pPr algn="l" fontAlgn="b"/>
                      <a:r>
                        <a:rPr lang="en-US" sz="140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PAYAP</a:t>
                      </a:r>
                      <a:endParaRPr lang="en-US" sz="14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tc>
                  <a:txBody>
                    <a:bodyPr/>
                    <a:lstStyle/>
                    <a:p>
                      <a:pPr algn="l" fontAlgn="b"/>
                      <a:r>
                        <a:rPr lang="en-US" sz="140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rPr>
                        <a:t>31 Mar 2026</a:t>
                      </a:r>
                      <a:endParaRPr lang="en-US" sz="1400" b="0" i="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extLst>
                  <a:ext uri="{0D108BD9-81ED-4DB2-BD59-A6C34878D82A}">
                    <a16:rowId xmlns:a16="http://schemas.microsoft.com/office/drawing/2014/main" val="1711143483"/>
                  </a:ext>
                </a:extLst>
              </a:tr>
              <a:tr h="241181">
                <a:tc>
                  <a:txBody>
                    <a:bodyPr/>
                    <a:lstStyle/>
                    <a:p>
                      <a:pPr algn="l" fontAlgn="b"/>
                      <a:r>
                        <a:rPr lang="en-US" sz="140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rPr>
                        <a:t>WP5</a:t>
                      </a:r>
                      <a:endParaRPr lang="en-US" sz="1400" b="0" i="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tc>
                  <a:txBody>
                    <a:bodyPr/>
                    <a:lstStyle/>
                    <a:p>
                      <a:pPr algn="l" fontAlgn="b"/>
                      <a:r>
                        <a:rPr lang="en-US" sz="140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D5.2</a:t>
                      </a:r>
                      <a:endParaRPr lang="en-US" sz="14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tc>
                  <a:txBody>
                    <a:bodyPr/>
                    <a:lstStyle/>
                    <a:p>
                      <a:pPr algn="l" fontAlgn="b"/>
                      <a:r>
                        <a:rPr lang="en-US" sz="140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rPr>
                        <a:t>Project website</a:t>
                      </a:r>
                      <a:endParaRPr lang="en-US" sz="1400" b="0" i="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tc>
                  <a:txBody>
                    <a:bodyPr/>
                    <a:lstStyle/>
                    <a:p>
                      <a:pPr algn="l" fontAlgn="b"/>
                      <a:r>
                        <a:rPr lang="en-US" sz="140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rPr>
                        <a:t>PAYAP</a:t>
                      </a:r>
                      <a:endParaRPr lang="en-US" sz="1400" b="0" i="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tc>
                  <a:txBody>
                    <a:bodyPr/>
                    <a:lstStyle/>
                    <a:p>
                      <a:pPr algn="l" fontAlgn="b"/>
                      <a:r>
                        <a:rPr lang="en-US" sz="140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31 Mar 2026</a:t>
                      </a:r>
                      <a:endParaRPr lang="en-US" sz="14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extLst>
                  <a:ext uri="{0D108BD9-81ED-4DB2-BD59-A6C34878D82A}">
                    <a16:rowId xmlns:a16="http://schemas.microsoft.com/office/drawing/2014/main" val="1896308238"/>
                  </a:ext>
                </a:extLst>
              </a:tr>
              <a:tr h="241181">
                <a:tc>
                  <a:txBody>
                    <a:bodyPr/>
                    <a:lstStyle/>
                    <a:p>
                      <a:pPr algn="l" fontAlgn="b"/>
                      <a:r>
                        <a:rPr lang="en-US" sz="140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WP5</a:t>
                      </a:r>
                      <a:endParaRPr lang="en-US" sz="14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tc>
                  <a:txBody>
                    <a:bodyPr/>
                    <a:lstStyle/>
                    <a:p>
                      <a:pPr algn="l" fontAlgn="b"/>
                      <a:r>
                        <a:rPr lang="en-US" sz="140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rPr>
                        <a:t>D5.3</a:t>
                      </a:r>
                      <a:endParaRPr lang="en-US" sz="1400" b="0" i="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tc>
                  <a:txBody>
                    <a:bodyPr/>
                    <a:lstStyle/>
                    <a:p>
                      <a:pPr algn="l" fontAlgn="b"/>
                      <a:r>
                        <a:rPr lang="en-US" sz="140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rPr>
                        <a:t>Dissemination mid-term report</a:t>
                      </a:r>
                      <a:endParaRPr lang="en-US" sz="1400" b="0" i="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tc>
                  <a:txBody>
                    <a:bodyPr/>
                    <a:lstStyle/>
                    <a:p>
                      <a:pPr algn="l" fontAlgn="b"/>
                      <a:r>
                        <a:rPr lang="en-US" sz="140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rPr>
                        <a:t>PAYAP</a:t>
                      </a:r>
                      <a:endParaRPr lang="en-US" sz="1400" b="0" i="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tc>
                  <a:txBody>
                    <a:bodyPr/>
                    <a:lstStyle/>
                    <a:p>
                      <a:pPr algn="l" fontAlgn="b"/>
                      <a:r>
                        <a:rPr lang="en-US" sz="140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30 Apr 2027</a:t>
                      </a:r>
                      <a:endParaRPr lang="en-US" sz="14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extLst>
                  <a:ext uri="{0D108BD9-81ED-4DB2-BD59-A6C34878D82A}">
                    <a16:rowId xmlns:a16="http://schemas.microsoft.com/office/drawing/2014/main" val="608118973"/>
                  </a:ext>
                </a:extLst>
              </a:tr>
              <a:tr h="241181">
                <a:tc>
                  <a:txBody>
                    <a:bodyPr/>
                    <a:lstStyle/>
                    <a:p>
                      <a:pPr algn="l" fontAlgn="b"/>
                      <a:r>
                        <a:rPr lang="en-US" sz="140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WP5</a:t>
                      </a:r>
                      <a:endParaRPr lang="en-US" sz="14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tc>
                  <a:txBody>
                    <a:bodyPr/>
                    <a:lstStyle/>
                    <a:p>
                      <a:pPr algn="l" fontAlgn="b"/>
                      <a:r>
                        <a:rPr lang="en-US" sz="140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rPr>
                        <a:t>D5.4</a:t>
                      </a:r>
                      <a:endParaRPr lang="en-US" sz="1400" b="0" i="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tc>
                  <a:txBody>
                    <a:bodyPr/>
                    <a:lstStyle/>
                    <a:p>
                      <a:pPr algn="l" fontAlgn="b"/>
                      <a:r>
                        <a:rPr lang="en-US" sz="140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rPr>
                        <a:t>Dissemination final report</a:t>
                      </a:r>
                      <a:endParaRPr lang="en-US" sz="1400" b="0" i="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tc>
                  <a:txBody>
                    <a:bodyPr/>
                    <a:lstStyle/>
                    <a:p>
                      <a:pPr algn="l" fontAlgn="b"/>
                      <a:r>
                        <a:rPr lang="en-US" sz="140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rPr>
                        <a:t>PAYAP</a:t>
                      </a:r>
                      <a:endParaRPr lang="en-US" sz="1400" b="0" i="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tc>
                  <a:txBody>
                    <a:bodyPr/>
                    <a:lstStyle/>
                    <a:p>
                      <a:pPr algn="l" fontAlgn="b"/>
                      <a:r>
                        <a:rPr lang="en-US" sz="140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rPr>
                        <a:t>31 Oct 2028</a:t>
                      </a:r>
                      <a:endParaRPr lang="en-US" sz="1400" b="0" i="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extLst>
                  <a:ext uri="{0D108BD9-81ED-4DB2-BD59-A6C34878D82A}">
                    <a16:rowId xmlns:a16="http://schemas.microsoft.com/office/drawing/2014/main" val="157796007"/>
                  </a:ext>
                </a:extLst>
              </a:tr>
              <a:tr h="241181">
                <a:tc>
                  <a:txBody>
                    <a:bodyPr/>
                    <a:lstStyle/>
                    <a:p>
                      <a:pPr algn="l" fontAlgn="b"/>
                      <a:r>
                        <a:rPr lang="en-US" sz="140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WP5</a:t>
                      </a:r>
                      <a:endParaRPr lang="en-US" sz="14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tc>
                  <a:txBody>
                    <a:bodyPr/>
                    <a:lstStyle/>
                    <a:p>
                      <a:pPr algn="l" fontAlgn="b"/>
                      <a:r>
                        <a:rPr lang="en-US" sz="140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D5.5</a:t>
                      </a:r>
                      <a:endParaRPr lang="en-US" sz="14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tc>
                  <a:txBody>
                    <a:bodyPr/>
                    <a:lstStyle/>
                    <a:p>
                      <a:pPr algn="l" fontAlgn="b"/>
                      <a:r>
                        <a:rPr lang="en-US" sz="140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rPr>
                        <a:t>Sustainability Strategy</a:t>
                      </a:r>
                      <a:endParaRPr lang="en-US" sz="1400" b="0" i="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tc>
                  <a:txBody>
                    <a:bodyPr/>
                    <a:lstStyle/>
                    <a:p>
                      <a:pPr algn="l" fontAlgn="b"/>
                      <a:r>
                        <a:rPr lang="en-US" sz="140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PAYAP</a:t>
                      </a:r>
                      <a:endParaRPr lang="en-US" sz="14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tc>
                  <a:txBody>
                    <a:bodyPr/>
                    <a:lstStyle/>
                    <a:p>
                      <a:pPr algn="l" fontAlgn="b"/>
                      <a:r>
                        <a:rPr lang="en-US" sz="140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rPr>
                        <a:t>31 Oct 2028</a:t>
                      </a:r>
                      <a:endParaRPr lang="en-US" sz="1400" b="0" i="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7620" marR="7620" marT="7620" marB="0" anchor="b">
                    <a:solidFill>
                      <a:schemeClr val="accent5">
                        <a:lumMod val="20000"/>
                        <a:lumOff val="80000"/>
                      </a:schemeClr>
                    </a:solidFill>
                  </a:tcPr>
                </a:tc>
                <a:extLst>
                  <a:ext uri="{0D108BD9-81ED-4DB2-BD59-A6C34878D82A}">
                    <a16:rowId xmlns:a16="http://schemas.microsoft.com/office/drawing/2014/main" val="2915867512"/>
                  </a:ext>
                </a:extLst>
              </a:tr>
            </a:tbl>
          </a:graphicData>
        </a:graphic>
      </p:graphicFrame>
      <p:pic>
        <p:nvPicPr>
          <p:cNvPr id="4" name="Immagine 3">
            <a:extLst>
              <a:ext uri="{FF2B5EF4-FFF2-40B4-BE49-F238E27FC236}">
                <a16:creationId xmlns:a16="http://schemas.microsoft.com/office/drawing/2014/main" id="{57E1B61A-4D70-A2CE-7827-79853EDBFBAB}"/>
              </a:ext>
            </a:extLst>
          </p:cNvPr>
          <p:cNvPicPr>
            <a:picLocks noChangeAspect="1"/>
          </p:cNvPicPr>
          <p:nvPr/>
        </p:nvPicPr>
        <p:blipFill>
          <a:blip r:embed="rId2"/>
          <a:stretch>
            <a:fillRect/>
          </a:stretch>
        </p:blipFill>
        <p:spPr>
          <a:xfrm>
            <a:off x="329351" y="1603084"/>
            <a:ext cx="11333729" cy="1355269"/>
          </a:xfrm>
          <a:prstGeom prst="rect">
            <a:avLst/>
          </a:prstGeom>
        </p:spPr>
      </p:pic>
    </p:spTree>
    <p:extLst>
      <p:ext uri="{BB962C8B-B14F-4D97-AF65-F5344CB8AC3E}">
        <p14:creationId xmlns:p14="http://schemas.microsoft.com/office/powerpoint/2010/main" val="4150969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55E2E-9C06-3724-B514-7ADF249EF5AF}"/>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928E081-3383-1AC0-8395-63F8ABF7905C}"/>
              </a:ext>
            </a:extLst>
          </p:cNvPr>
          <p:cNvSpPr txBox="1"/>
          <p:nvPr/>
        </p:nvSpPr>
        <p:spPr>
          <a:xfrm>
            <a:off x="287589" y="6149488"/>
            <a:ext cx="11696699" cy="430887"/>
          </a:xfrm>
          <a:prstGeom prst="rect">
            <a:avLst/>
          </a:prstGeom>
          <a:noFill/>
        </p:spPr>
        <p:txBody>
          <a:bodyPr wrap="square">
            <a:spAutoFit/>
          </a:bodyPr>
          <a:lstStyle/>
          <a:p>
            <a:r>
              <a:rPr lang="en-US" sz="1050" dirty="0">
                <a:latin typeface="Roboto" panose="02000000000000000000" pitchFamily="2" charset="0"/>
                <a:ea typeface="Roboto" panose="02000000000000000000" pitchFamily="2" charset="0"/>
              </a:rPr>
              <a:t>Funded by the European Union. Views and opinions expressed are however those of the author(s) only and do not necessarily reflect those of the European Union or Erasmus+. </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Neither the European Union nor the granting authority can be held responsible for them</a:t>
            </a:r>
          </a:p>
        </p:txBody>
      </p:sp>
      <p:sp>
        <p:nvSpPr>
          <p:cNvPr id="5" name="Title 1">
            <a:extLst>
              <a:ext uri="{FF2B5EF4-FFF2-40B4-BE49-F238E27FC236}">
                <a16:creationId xmlns:a16="http://schemas.microsoft.com/office/drawing/2014/main" id="{E86E8BF8-CEC2-A5D8-CA4F-BDEC01D811BE}"/>
              </a:ext>
            </a:extLst>
          </p:cNvPr>
          <p:cNvSpPr>
            <a:spLocks noGrp="1"/>
          </p:cNvSpPr>
          <p:nvPr>
            <p:ph type="title"/>
          </p:nvPr>
        </p:nvSpPr>
        <p:spPr>
          <a:xfrm>
            <a:off x="838199" y="501573"/>
            <a:ext cx="11756667" cy="1136650"/>
          </a:xfrm>
        </p:spPr>
        <p:txBody>
          <a:bodyPr/>
          <a:lstStyle/>
          <a:p>
            <a:r>
              <a:rPr lang="en-GB" sz="3600" dirty="0">
                <a:solidFill>
                  <a:srgbClr val="0070C0"/>
                </a:solidFill>
                <a:highlight>
                  <a:srgbClr val="FFFF00"/>
                </a:highlight>
              </a:rPr>
              <a:t>Next steps</a:t>
            </a:r>
            <a:endParaRPr lang="en-GB" sz="3600" i="1" noProof="0" dirty="0">
              <a:highlight>
                <a:srgbClr val="FFFF00"/>
              </a:highlight>
            </a:endParaRPr>
          </a:p>
        </p:txBody>
      </p:sp>
    </p:spTree>
    <p:extLst>
      <p:ext uri="{BB962C8B-B14F-4D97-AF65-F5344CB8AC3E}">
        <p14:creationId xmlns:p14="http://schemas.microsoft.com/office/powerpoint/2010/main" val="514373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5BE25-4B98-2B1E-E86F-41782F22CC8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8B0B6EC5-0735-92DE-44C4-0EBF0E7CBF14}"/>
              </a:ext>
            </a:extLst>
          </p:cNvPr>
          <p:cNvSpPr txBox="1"/>
          <p:nvPr/>
        </p:nvSpPr>
        <p:spPr>
          <a:xfrm>
            <a:off x="287589" y="6149488"/>
            <a:ext cx="11696699" cy="430887"/>
          </a:xfrm>
          <a:prstGeom prst="rect">
            <a:avLst/>
          </a:prstGeom>
          <a:noFill/>
        </p:spPr>
        <p:txBody>
          <a:bodyPr wrap="square">
            <a:spAutoFit/>
          </a:bodyPr>
          <a:lstStyle/>
          <a:p>
            <a:r>
              <a:rPr lang="en-US" sz="1050" dirty="0">
                <a:latin typeface="Roboto" panose="02000000000000000000" pitchFamily="2" charset="0"/>
                <a:ea typeface="Roboto" panose="02000000000000000000" pitchFamily="2" charset="0"/>
              </a:rPr>
              <a:t>Funded by the European Union. Views and opinions expressed are however those of the author(s) only and do not necessarily reflect those of the European Union or Erasmus+. </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Neither the European Union nor the granting authority can be held responsible for them</a:t>
            </a:r>
          </a:p>
        </p:txBody>
      </p:sp>
      <p:sp>
        <p:nvSpPr>
          <p:cNvPr id="5" name="Title 1">
            <a:extLst>
              <a:ext uri="{FF2B5EF4-FFF2-40B4-BE49-F238E27FC236}">
                <a16:creationId xmlns:a16="http://schemas.microsoft.com/office/drawing/2014/main" id="{1E21D569-4830-0D2D-7CEF-6ED196F227EA}"/>
              </a:ext>
            </a:extLst>
          </p:cNvPr>
          <p:cNvSpPr>
            <a:spLocks noGrp="1"/>
          </p:cNvSpPr>
          <p:nvPr>
            <p:ph type="title"/>
          </p:nvPr>
        </p:nvSpPr>
        <p:spPr>
          <a:xfrm>
            <a:off x="838200" y="501573"/>
            <a:ext cx="10515600" cy="1136650"/>
          </a:xfrm>
        </p:spPr>
        <p:txBody>
          <a:bodyPr/>
          <a:lstStyle/>
          <a:p>
            <a:r>
              <a:rPr lang="en-GB" sz="3600" noProof="0" dirty="0">
                <a:solidFill>
                  <a:srgbClr val="0070C0"/>
                </a:solidFill>
              </a:rPr>
              <a:t>An overview of dissemination – key elements</a:t>
            </a:r>
            <a:endParaRPr lang="en-GB" sz="3600" noProof="0" dirty="0"/>
          </a:p>
        </p:txBody>
      </p:sp>
      <p:sp>
        <p:nvSpPr>
          <p:cNvPr id="6" name="Segnaposto contenuto 4">
            <a:extLst>
              <a:ext uri="{FF2B5EF4-FFF2-40B4-BE49-F238E27FC236}">
                <a16:creationId xmlns:a16="http://schemas.microsoft.com/office/drawing/2014/main" id="{381B1D0A-ED9A-BC70-B5FB-7515815719A8}"/>
              </a:ext>
            </a:extLst>
          </p:cNvPr>
          <p:cNvSpPr txBox="1">
            <a:spLocks/>
          </p:cNvSpPr>
          <p:nvPr/>
        </p:nvSpPr>
        <p:spPr>
          <a:xfrm>
            <a:off x="389743" y="1437131"/>
            <a:ext cx="11362545" cy="4551440"/>
          </a:xfrm>
          <a:prstGeom prst="rect">
            <a:avLst/>
          </a:prstGeom>
        </p:spPr>
        <p:txBody>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800" dirty="0"/>
              <a:t>Sharing &amp; Promotion strategy will be presented here and outlined in the </a:t>
            </a:r>
            <a:r>
              <a:rPr lang="en-US" sz="1800" b="1" dirty="0"/>
              <a:t>Dissemination Plan</a:t>
            </a:r>
            <a:r>
              <a:rPr lang="en-US" sz="1800" dirty="0"/>
              <a:t>, to be shared by PU &amp; IHF by M5 – the plan will provide for key coordinates to which all partners can rely on to plan internally their communication strategies and outreach of target groups and stakeholders. </a:t>
            </a:r>
            <a:r>
              <a:rPr lang="en-US" sz="1800" b="1" i="1" dirty="0"/>
              <a:t>Work in progress – draft version available</a:t>
            </a:r>
          </a:p>
          <a:p>
            <a:pPr>
              <a:lnSpc>
                <a:spcPct val="100000"/>
              </a:lnSpc>
              <a:spcBef>
                <a:spcPts val="0"/>
              </a:spcBef>
            </a:pPr>
            <a:endParaRPr lang="en-US" sz="1800" dirty="0"/>
          </a:p>
          <a:p>
            <a:pPr>
              <a:lnSpc>
                <a:spcPct val="100000"/>
              </a:lnSpc>
              <a:spcBef>
                <a:spcPts val="0"/>
              </a:spcBef>
            </a:pPr>
            <a:r>
              <a:rPr lang="en-US" sz="1800" dirty="0"/>
              <a:t>Dissemination is an </a:t>
            </a:r>
            <a:r>
              <a:rPr lang="en-US" sz="1800" b="1" dirty="0"/>
              <a:t>on-going activity</a:t>
            </a:r>
            <a:r>
              <a:rPr lang="en-US" sz="1800" dirty="0"/>
              <a:t>, covering the entire duration of the project (and even beyond) – formal and fine-tuned dissemination activities will be carried out in conjunction to completion of major project’s milestones (i.e., online publication of WPs’ deliverables, TPMs, events, etc.)</a:t>
            </a:r>
          </a:p>
          <a:p>
            <a:pPr>
              <a:lnSpc>
                <a:spcPct val="100000"/>
              </a:lnSpc>
              <a:spcBef>
                <a:spcPts val="0"/>
              </a:spcBef>
            </a:pPr>
            <a:endParaRPr lang="en-US" sz="1800" dirty="0"/>
          </a:p>
          <a:p>
            <a:pPr>
              <a:lnSpc>
                <a:spcPct val="100000"/>
              </a:lnSpc>
              <a:spcBef>
                <a:spcPts val="0"/>
              </a:spcBef>
            </a:pPr>
            <a:r>
              <a:rPr lang="en-US" sz="1800" dirty="0"/>
              <a:t>Please, when reporting your data in the </a:t>
            </a:r>
            <a:r>
              <a:rPr lang="en-US" sz="1800" b="1" dirty="0"/>
              <a:t>Dissemination Reporting Tool </a:t>
            </a:r>
            <a:r>
              <a:rPr lang="en-US" sz="1800" dirty="0"/>
              <a:t>consider the </a:t>
            </a:r>
            <a:r>
              <a:rPr lang="en-US" sz="1800" b="1" dirty="0"/>
              <a:t>potential outreach / visibility</a:t>
            </a:r>
            <a:r>
              <a:rPr lang="en-US" sz="1800" dirty="0"/>
              <a:t> of your communication rather than mere reactions – the fact that people is not interacting with your communication does not mean that they did not see it</a:t>
            </a:r>
          </a:p>
          <a:p>
            <a:pPr>
              <a:lnSpc>
                <a:spcPct val="100000"/>
              </a:lnSpc>
              <a:spcBef>
                <a:spcPts val="0"/>
              </a:spcBef>
            </a:pPr>
            <a:endParaRPr lang="en-US" sz="1800" dirty="0"/>
          </a:p>
          <a:p>
            <a:pPr>
              <a:lnSpc>
                <a:spcPct val="100000"/>
              </a:lnSpc>
              <a:spcBef>
                <a:spcPts val="0"/>
              </a:spcBef>
            </a:pPr>
            <a:r>
              <a:rPr lang="en-US" sz="1800" dirty="0"/>
              <a:t>Partners are recommended to draft, consolidate (and update on a need basis) a </a:t>
            </a:r>
            <a:r>
              <a:rPr lang="en-US" sz="1800" b="1" dirty="0"/>
              <a:t>stakeholders’ list </a:t>
            </a:r>
            <a:r>
              <a:rPr lang="en-US" sz="1800" dirty="0"/>
              <a:t>with contacts of APs, stakeholders and policymakers operating at local-regional/national/</a:t>
            </a:r>
            <a:r>
              <a:rPr lang="en-US" sz="1800" dirty="0" err="1"/>
              <a:t>int.l</a:t>
            </a:r>
            <a:r>
              <a:rPr lang="en-US" sz="1800" dirty="0"/>
              <a:t> level</a:t>
            </a:r>
          </a:p>
        </p:txBody>
      </p:sp>
    </p:spTree>
    <p:extLst>
      <p:ext uri="{BB962C8B-B14F-4D97-AF65-F5344CB8AC3E}">
        <p14:creationId xmlns:p14="http://schemas.microsoft.com/office/powerpoint/2010/main" val="580729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80C26-62AE-D901-70D1-06160CF7DD4B}"/>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2DADD896-4778-4929-1BAC-CD2F43C3CDDC}"/>
              </a:ext>
            </a:extLst>
          </p:cNvPr>
          <p:cNvSpPr txBox="1"/>
          <p:nvPr/>
        </p:nvSpPr>
        <p:spPr>
          <a:xfrm>
            <a:off x="287589" y="6149488"/>
            <a:ext cx="11696699" cy="430887"/>
          </a:xfrm>
          <a:prstGeom prst="rect">
            <a:avLst/>
          </a:prstGeom>
          <a:noFill/>
        </p:spPr>
        <p:txBody>
          <a:bodyPr wrap="square">
            <a:spAutoFit/>
          </a:bodyPr>
          <a:lstStyle/>
          <a:p>
            <a:r>
              <a:rPr lang="en-US" sz="1050" dirty="0">
                <a:latin typeface="Roboto" panose="02000000000000000000" pitchFamily="2" charset="0"/>
                <a:ea typeface="Roboto" panose="02000000000000000000" pitchFamily="2" charset="0"/>
              </a:rPr>
              <a:t>Funded by the European Union. Views and opinions expressed are however those of the author(s) only and do not necessarily reflect those of the European Union or Erasmus+. </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Neither the European Union nor the granting authority can be held responsible for them</a:t>
            </a:r>
          </a:p>
        </p:txBody>
      </p:sp>
      <p:sp>
        <p:nvSpPr>
          <p:cNvPr id="5" name="Title 1">
            <a:extLst>
              <a:ext uri="{FF2B5EF4-FFF2-40B4-BE49-F238E27FC236}">
                <a16:creationId xmlns:a16="http://schemas.microsoft.com/office/drawing/2014/main" id="{34E6B421-EC9D-3406-93E1-CB7277045DC2}"/>
              </a:ext>
            </a:extLst>
          </p:cNvPr>
          <p:cNvSpPr>
            <a:spLocks noGrp="1"/>
          </p:cNvSpPr>
          <p:nvPr>
            <p:ph type="title"/>
          </p:nvPr>
        </p:nvSpPr>
        <p:spPr>
          <a:xfrm>
            <a:off x="838200" y="501573"/>
            <a:ext cx="10515600" cy="1136650"/>
          </a:xfrm>
        </p:spPr>
        <p:txBody>
          <a:bodyPr/>
          <a:lstStyle/>
          <a:p>
            <a:r>
              <a:rPr lang="en-GB" sz="3600" noProof="0" dirty="0">
                <a:solidFill>
                  <a:srgbClr val="0070C0"/>
                </a:solidFill>
              </a:rPr>
              <a:t>Communication vs. Dissemination</a:t>
            </a:r>
            <a:endParaRPr lang="en-GB" sz="3600" noProof="0" dirty="0"/>
          </a:p>
        </p:txBody>
      </p:sp>
      <p:grpSp>
        <p:nvGrpSpPr>
          <p:cNvPr id="2" name="Gruppo 1">
            <a:extLst>
              <a:ext uri="{FF2B5EF4-FFF2-40B4-BE49-F238E27FC236}">
                <a16:creationId xmlns:a16="http://schemas.microsoft.com/office/drawing/2014/main" id="{F8A28F72-48CB-8D10-2F71-7465A6B84657}"/>
              </a:ext>
            </a:extLst>
          </p:cNvPr>
          <p:cNvGrpSpPr/>
          <p:nvPr/>
        </p:nvGrpSpPr>
        <p:grpSpPr>
          <a:xfrm>
            <a:off x="1560799" y="790222"/>
            <a:ext cx="4733307" cy="5359266"/>
            <a:chOff x="-599165" y="500403"/>
            <a:chExt cx="4733307" cy="5359266"/>
          </a:xfrm>
        </p:grpSpPr>
        <p:sp>
          <p:nvSpPr>
            <p:cNvPr id="3" name="TextBox 11">
              <a:extLst>
                <a:ext uri="{FF2B5EF4-FFF2-40B4-BE49-F238E27FC236}">
                  <a16:creationId xmlns:a16="http://schemas.microsoft.com/office/drawing/2014/main" id="{881210FA-3584-76D2-E63B-531DF817DCE3}"/>
                </a:ext>
              </a:extLst>
            </p:cNvPr>
            <p:cNvSpPr txBox="1"/>
            <p:nvPr/>
          </p:nvSpPr>
          <p:spPr>
            <a:xfrm rot="16200000">
              <a:off x="-2798278" y="2699516"/>
              <a:ext cx="5106112" cy="707886"/>
            </a:xfrm>
            <a:prstGeom prst="rect">
              <a:avLst/>
            </a:prstGeom>
            <a:noFill/>
            <a:ln>
              <a:noFill/>
            </a:ln>
          </p:spPr>
          <p:txBody>
            <a:bodyPr wrap="square" rtlCol="0">
              <a:spAutoFit/>
            </a:bodyPr>
            <a:lstStyle/>
            <a:p>
              <a:r>
                <a:rPr lang="en-US" sz="4000" b="1" dirty="0">
                  <a:solidFill>
                    <a:srgbClr val="1E70C0"/>
                  </a:solidFill>
                  <a:latin typeface="Roboto" panose="02000000000000000000" pitchFamily="2" charset="0"/>
                  <a:ea typeface="Roboto" panose="02000000000000000000" pitchFamily="2" charset="0"/>
                  <a:cs typeface="Roboto" panose="02000000000000000000" pitchFamily="2" charset="0"/>
                </a:rPr>
                <a:t>Communication</a:t>
              </a:r>
              <a:endParaRPr lang="it-IT" sz="4000" b="1" dirty="0">
                <a:solidFill>
                  <a:srgbClr val="1E70C0"/>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14" descr="Time icon">
              <a:extLst>
                <a:ext uri="{FF2B5EF4-FFF2-40B4-BE49-F238E27FC236}">
                  <a16:creationId xmlns:a16="http://schemas.microsoft.com/office/drawing/2014/main" id="{A2270A87-9C45-156A-53B0-F6A47920BB8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83964" y="3639060"/>
              <a:ext cx="402412" cy="402412"/>
            </a:xfrm>
            <a:prstGeom prst="rect">
              <a:avLst/>
            </a:prstGeom>
          </p:spPr>
        </p:pic>
        <p:grpSp>
          <p:nvGrpSpPr>
            <p:cNvPr id="7" name="Group 98">
              <a:extLst>
                <a:ext uri="{FF2B5EF4-FFF2-40B4-BE49-F238E27FC236}">
                  <a16:creationId xmlns:a16="http://schemas.microsoft.com/office/drawing/2014/main" id="{3BB2FE0B-B3B9-E403-FB10-1DAF5D34DDEC}"/>
                </a:ext>
              </a:extLst>
            </p:cNvPr>
            <p:cNvGrpSpPr/>
            <p:nvPr/>
          </p:nvGrpSpPr>
          <p:grpSpPr>
            <a:xfrm>
              <a:off x="644904" y="1117307"/>
              <a:ext cx="659433" cy="754030"/>
              <a:chOff x="486990" y="902614"/>
              <a:chExt cx="659433" cy="754030"/>
            </a:xfrm>
          </p:grpSpPr>
          <p:grpSp>
            <p:nvGrpSpPr>
              <p:cNvPr id="13" name="Group 15" descr="chemist icon">
                <a:extLst>
                  <a:ext uri="{FF2B5EF4-FFF2-40B4-BE49-F238E27FC236}">
                    <a16:creationId xmlns:a16="http://schemas.microsoft.com/office/drawing/2014/main" id="{E9B891C3-2EFD-DDE5-86B7-501D8730923C}"/>
                  </a:ext>
                </a:extLst>
              </p:cNvPr>
              <p:cNvGrpSpPr/>
              <p:nvPr/>
            </p:nvGrpSpPr>
            <p:grpSpPr>
              <a:xfrm>
                <a:off x="742230" y="902614"/>
                <a:ext cx="323094" cy="294558"/>
                <a:chOff x="3079846" y="4449763"/>
                <a:chExt cx="660307" cy="668338"/>
              </a:xfrm>
              <a:solidFill>
                <a:srgbClr val="2D86EA"/>
              </a:solidFill>
            </p:grpSpPr>
            <p:sp>
              <p:nvSpPr>
                <p:cNvPr id="33" name="Freeform 135">
                  <a:extLst>
                    <a:ext uri="{FF2B5EF4-FFF2-40B4-BE49-F238E27FC236}">
                      <a16:creationId xmlns:a16="http://schemas.microsoft.com/office/drawing/2014/main" id="{7C206AE7-9BCE-4E9E-8BDF-632966B56CE1}"/>
                    </a:ext>
                  </a:extLst>
                </p:cNvPr>
                <p:cNvSpPr>
                  <a:spLocks/>
                </p:cNvSpPr>
                <p:nvPr/>
              </p:nvSpPr>
              <p:spPr bwMode="auto">
                <a:xfrm>
                  <a:off x="3279363" y="4799013"/>
                  <a:ext cx="150430" cy="49213"/>
                </a:xfrm>
                <a:custGeom>
                  <a:avLst/>
                  <a:gdLst>
                    <a:gd name="T0" fmla="*/ 23 w 47"/>
                    <a:gd name="T1" fmla="*/ 15 h 15"/>
                    <a:gd name="T2" fmla="*/ 47 w 47"/>
                    <a:gd name="T3" fmla="*/ 3 h 15"/>
                    <a:gd name="T4" fmla="*/ 40 w 47"/>
                    <a:gd name="T5" fmla="*/ 0 h 15"/>
                    <a:gd name="T6" fmla="*/ 23 w 47"/>
                    <a:gd name="T7" fmla="*/ 8 h 15"/>
                    <a:gd name="T8" fmla="*/ 6 w 47"/>
                    <a:gd name="T9" fmla="*/ 0 h 15"/>
                    <a:gd name="T10" fmla="*/ 0 w 47"/>
                    <a:gd name="T11" fmla="*/ 3 h 15"/>
                    <a:gd name="T12" fmla="*/ 23 w 47"/>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47" h="15">
                      <a:moveTo>
                        <a:pt x="23" y="15"/>
                      </a:moveTo>
                      <a:cubicBezTo>
                        <a:pt x="42" y="15"/>
                        <a:pt x="47" y="3"/>
                        <a:pt x="47" y="3"/>
                      </a:cubicBezTo>
                      <a:cubicBezTo>
                        <a:pt x="40" y="0"/>
                        <a:pt x="40" y="0"/>
                        <a:pt x="40" y="0"/>
                      </a:cubicBezTo>
                      <a:cubicBezTo>
                        <a:pt x="40" y="1"/>
                        <a:pt x="37" y="8"/>
                        <a:pt x="23" y="8"/>
                      </a:cubicBezTo>
                      <a:cubicBezTo>
                        <a:pt x="9" y="8"/>
                        <a:pt x="6" y="1"/>
                        <a:pt x="6" y="0"/>
                      </a:cubicBezTo>
                      <a:cubicBezTo>
                        <a:pt x="0" y="3"/>
                        <a:pt x="0" y="3"/>
                        <a:pt x="0" y="3"/>
                      </a:cubicBezTo>
                      <a:cubicBezTo>
                        <a:pt x="0" y="3"/>
                        <a:pt x="4" y="15"/>
                        <a:pt x="23"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34" name="Freeform 136">
                  <a:extLst>
                    <a:ext uri="{FF2B5EF4-FFF2-40B4-BE49-F238E27FC236}">
                      <a16:creationId xmlns:a16="http://schemas.microsoft.com/office/drawing/2014/main" id="{58E14E28-EA12-02E3-5A5A-81FD46612049}"/>
                    </a:ext>
                  </a:extLst>
                </p:cNvPr>
                <p:cNvSpPr>
                  <a:spLocks noEditPoints="1"/>
                </p:cNvSpPr>
                <p:nvPr/>
              </p:nvSpPr>
              <p:spPr bwMode="auto">
                <a:xfrm>
                  <a:off x="3079846" y="4449763"/>
                  <a:ext cx="660307" cy="668338"/>
                </a:xfrm>
                <a:custGeom>
                  <a:avLst/>
                  <a:gdLst>
                    <a:gd name="T0" fmla="*/ 188 w 208"/>
                    <a:gd name="T1" fmla="*/ 101 h 210"/>
                    <a:gd name="T2" fmla="*/ 168 w 208"/>
                    <a:gd name="T3" fmla="*/ 129 h 210"/>
                    <a:gd name="T4" fmla="*/ 126 w 208"/>
                    <a:gd name="T5" fmla="*/ 21 h 210"/>
                    <a:gd name="T6" fmla="*/ 25 w 208"/>
                    <a:gd name="T7" fmla="*/ 154 h 210"/>
                    <a:gd name="T8" fmla="*/ 172 w 208"/>
                    <a:gd name="T9" fmla="*/ 202 h 210"/>
                    <a:gd name="T10" fmla="*/ 195 w 208"/>
                    <a:gd name="T11" fmla="*/ 129 h 210"/>
                    <a:gd name="T12" fmla="*/ 188 w 208"/>
                    <a:gd name="T13" fmla="*/ 115 h 210"/>
                    <a:gd name="T14" fmla="*/ 171 w 208"/>
                    <a:gd name="T15" fmla="*/ 135 h 210"/>
                    <a:gd name="T16" fmla="*/ 188 w 208"/>
                    <a:gd name="T17" fmla="*/ 135 h 210"/>
                    <a:gd name="T18" fmla="*/ 195 w 208"/>
                    <a:gd name="T19" fmla="*/ 149 h 210"/>
                    <a:gd name="T20" fmla="*/ 174 w 208"/>
                    <a:gd name="T21" fmla="*/ 174 h 210"/>
                    <a:gd name="T22" fmla="*/ 188 w 208"/>
                    <a:gd name="T23" fmla="*/ 142 h 210"/>
                    <a:gd name="T24" fmla="*/ 175 w 208"/>
                    <a:gd name="T25" fmla="*/ 186 h 210"/>
                    <a:gd name="T26" fmla="*/ 168 w 208"/>
                    <a:gd name="T27" fmla="*/ 159 h 210"/>
                    <a:gd name="T28" fmla="*/ 157 w 208"/>
                    <a:gd name="T29" fmla="*/ 149 h 210"/>
                    <a:gd name="T30" fmla="*/ 90 w 208"/>
                    <a:gd name="T31" fmla="*/ 203 h 210"/>
                    <a:gd name="T32" fmla="*/ 128 w 208"/>
                    <a:gd name="T33" fmla="*/ 164 h 210"/>
                    <a:gd name="T34" fmla="*/ 140 w 208"/>
                    <a:gd name="T35" fmla="*/ 159 h 210"/>
                    <a:gd name="T36" fmla="*/ 134 w 208"/>
                    <a:gd name="T37" fmla="*/ 179 h 210"/>
                    <a:gd name="T38" fmla="*/ 59 w 208"/>
                    <a:gd name="T39" fmla="*/ 182 h 210"/>
                    <a:gd name="T40" fmla="*/ 127 w 208"/>
                    <a:gd name="T41" fmla="*/ 145 h 210"/>
                    <a:gd name="T42" fmla="*/ 140 w 208"/>
                    <a:gd name="T43" fmla="*/ 105 h 210"/>
                    <a:gd name="T44" fmla="*/ 100 w 208"/>
                    <a:gd name="T45" fmla="*/ 172 h 210"/>
                    <a:gd name="T46" fmla="*/ 115 w 208"/>
                    <a:gd name="T47" fmla="*/ 150 h 210"/>
                    <a:gd name="T48" fmla="*/ 134 w 208"/>
                    <a:gd name="T49" fmla="*/ 82 h 210"/>
                    <a:gd name="T50" fmla="*/ 120 w 208"/>
                    <a:gd name="T51" fmla="*/ 67 h 210"/>
                    <a:gd name="T52" fmla="*/ 78 w 208"/>
                    <a:gd name="T53" fmla="*/ 76 h 210"/>
                    <a:gd name="T54" fmla="*/ 45 w 208"/>
                    <a:gd name="T55" fmla="*/ 67 h 210"/>
                    <a:gd name="T56" fmla="*/ 127 w 208"/>
                    <a:gd name="T57" fmla="*/ 66 h 210"/>
                    <a:gd name="T58" fmla="*/ 106 w 208"/>
                    <a:gd name="T59" fmla="*/ 88 h 210"/>
                    <a:gd name="T60" fmla="*/ 127 w 208"/>
                    <a:gd name="T61" fmla="*/ 81 h 210"/>
                    <a:gd name="T62" fmla="*/ 45 w 208"/>
                    <a:gd name="T63" fmla="*/ 81 h 210"/>
                    <a:gd name="T64" fmla="*/ 39 w 208"/>
                    <a:gd name="T65" fmla="*/ 101 h 210"/>
                    <a:gd name="T66" fmla="*/ 39 w 208"/>
                    <a:gd name="T67" fmla="*/ 101 h 210"/>
                    <a:gd name="T68" fmla="*/ 79 w 208"/>
                    <a:gd name="T69" fmla="*/ 83 h 210"/>
                    <a:gd name="T70" fmla="*/ 120 w 208"/>
                    <a:gd name="T71" fmla="*/ 95 h 210"/>
                    <a:gd name="T72" fmla="*/ 45 w 208"/>
                    <a:gd name="T73" fmla="*/ 98 h 210"/>
                    <a:gd name="T74" fmla="*/ 103 w 208"/>
                    <a:gd name="T75" fmla="*/ 145 h 210"/>
                    <a:gd name="T76" fmla="*/ 86 w 208"/>
                    <a:gd name="T77" fmla="*/ 145 h 210"/>
                    <a:gd name="T78" fmla="*/ 121 w 208"/>
                    <a:gd name="T79" fmla="*/ 26 h 210"/>
                    <a:gd name="T80" fmla="*/ 134 w 208"/>
                    <a:gd name="T81" fmla="*/ 75 h 210"/>
                    <a:gd name="T82" fmla="*/ 115 w 208"/>
                    <a:gd name="T83" fmla="*/ 41 h 210"/>
                    <a:gd name="T84" fmla="*/ 39 w 208"/>
                    <a:gd name="T85" fmla="*/ 75 h 210"/>
                    <a:gd name="T86" fmla="*/ 32 w 208"/>
                    <a:gd name="T87" fmla="*/ 105 h 210"/>
                    <a:gd name="T88" fmla="*/ 45 w 208"/>
                    <a:gd name="T89" fmla="*/ 145 h 210"/>
                    <a:gd name="T90" fmla="*/ 46 w 208"/>
                    <a:gd name="T91" fmla="*/ 152 h 210"/>
                    <a:gd name="T92" fmla="*/ 45 w 208"/>
                    <a:gd name="T93" fmla="*/ 184 h 210"/>
                    <a:gd name="T94" fmla="*/ 45 w 208"/>
                    <a:gd name="T95" fmla="*/ 180 h 210"/>
                    <a:gd name="T96" fmla="*/ 18 w 208"/>
                    <a:gd name="T97" fmla="*/ 176 h 210"/>
                    <a:gd name="T98" fmla="*/ 147 w 208"/>
                    <a:gd name="T99" fmla="*/ 179 h 210"/>
                    <a:gd name="T100" fmla="*/ 175 w 208"/>
                    <a:gd name="T101" fmla="*/ 19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8" h="210">
                      <a:moveTo>
                        <a:pt x="195" y="129"/>
                      </a:moveTo>
                      <a:cubicBezTo>
                        <a:pt x="195" y="119"/>
                        <a:pt x="195" y="119"/>
                        <a:pt x="195" y="119"/>
                      </a:cubicBezTo>
                      <a:cubicBezTo>
                        <a:pt x="197" y="117"/>
                        <a:pt x="198" y="115"/>
                        <a:pt x="198" y="112"/>
                      </a:cubicBezTo>
                      <a:cubicBezTo>
                        <a:pt x="198" y="106"/>
                        <a:pt x="194" y="101"/>
                        <a:pt x="188" y="101"/>
                      </a:cubicBezTo>
                      <a:cubicBezTo>
                        <a:pt x="174" y="101"/>
                        <a:pt x="174" y="101"/>
                        <a:pt x="174" y="101"/>
                      </a:cubicBezTo>
                      <a:cubicBezTo>
                        <a:pt x="169" y="101"/>
                        <a:pt x="164" y="106"/>
                        <a:pt x="164" y="112"/>
                      </a:cubicBezTo>
                      <a:cubicBezTo>
                        <a:pt x="164" y="115"/>
                        <a:pt x="165" y="117"/>
                        <a:pt x="168" y="119"/>
                      </a:cubicBezTo>
                      <a:cubicBezTo>
                        <a:pt x="168" y="129"/>
                        <a:pt x="168" y="129"/>
                        <a:pt x="168" y="129"/>
                      </a:cubicBezTo>
                      <a:cubicBezTo>
                        <a:pt x="161" y="130"/>
                        <a:pt x="156" y="136"/>
                        <a:pt x="154" y="142"/>
                      </a:cubicBezTo>
                      <a:cubicBezTo>
                        <a:pt x="152" y="143"/>
                        <a:pt x="149" y="144"/>
                        <a:pt x="147" y="146"/>
                      </a:cubicBezTo>
                      <a:cubicBezTo>
                        <a:pt x="147" y="52"/>
                        <a:pt x="147" y="52"/>
                        <a:pt x="147" y="52"/>
                      </a:cubicBezTo>
                      <a:cubicBezTo>
                        <a:pt x="147" y="38"/>
                        <a:pt x="139" y="26"/>
                        <a:pt x="126" y="21"/>
                      </a:cubicBezTo>
                      <a:cubicBezTo>
                        <a:pt x="121" y="8"/>
                        <a:pt x="109" y="0"/>
                        <a:pt x="95" y="0"/>
                      </a:cubicBezTo>
                      <a:cubicBezTo>
                        <a:pt x="86" y="0"/>
                        <a:pt x="86" y="0"/>
                        <a:pt x="86" y="0"/>
                      </a:cubicBezTo>
                      <a:cubicBezTo>
                        <a:pt x="52" y="0"/>
                        <a:pt x="25" y="27"/>
                        <a:pt x="25" y="61"/>
                      </a:cubicBezTo>
                      <a:cubicBezTo>
                        <a:pt x="25" y="154"/>
                        <a:pt x="25" y="154"/>
                        <a:pt x="25" y="154"/>
                      </a:cubicBezTo>
                      <a:cubicBezTo>
                        <a:pt x="19" y="159"/>
                        <a:pt x="14" y="166"/>
                        <a:pt x="11" y="174"/>
                      </a:cubicBezTo>
                      <a:cubicBezTo>
                        <a:pt x="0" y="210"/>
                        <a:pt x="0" y="210"/>
                        <a:pt x="0" y="210"/>
                      </a:cubicBezTo>
                      <a:cubicBezTo>
                        <a:pt x="157" y="210"/>
                        <a:pt x="157" y="210"/>
                        <a:pt x="157" y="210"/>
                      </a:cubicBezTo>
                      <a:cubicBezTo>
                        <a:pt x="163" y="210"/>
                        <a:pt x="169" y="207"/>
                        <a:pt x="172" y="202"/>
                      </a:cubicBezTo>
                      <a:cubicBezTo>
                        <a:pt x="175" y="207"/>
                        <a:pt x="181" y="210"/>
                        <a:pt x="188" y="210"/>
                      </a:cubicBezTo>
                      <a:cubicBezTo>
                        <a:pt x="199" y="210"/>
                        <a:pt x="208" y="201"/>
                        <a:pt x="208" y="190"/>
                      </a:cubicBezTo>
                      <a:cubicBezTo>
                        <a:pt x="208" y="145"/>
                        <a:pt x="208" y="145"/>
                        <a:pt x="208" y="145"/>
                      </a:cubicBezTo>
                      <a:cubicBezTo>
                        <a:pt x="208" y="137"/>
                        <a:pt x="202" y="130"/>
                        <a:pt x="195" y="129"/>
                      </a:cubicBezTo>
                      <a:close/>
                      <a:moveTo>
                        <a:pt x="174" y="108"/>
                      </a:moveTo>
                      <a:cubicBezTo>
                        <a:pt x="188" y="108"/>
                        <a:pt x="188" y="108"/>
                        <a:pt x="188" y="108"/>
                      </a:cubicBezTo>
                      <a:cubicBezTo>
                        <a:pt x="190" y="108"/>
                        <a:pt x="191" y="110"/>
                        <a:pt x="191" y="112"/>
                      </a:cubicBezTo>
                      <a:cubicBezTo>
                        <a:pt x="191" y="113"/>
                        <a:pt x="190" y="115"/>
                        <a:pt x="188" y="115"/>
                      </a:cubicBezTo>
                      <a:cubicBezTo>
                        <a:pt x="174" y="115"/>
                        <a:pt x="174" y="115"/>
                        <a:pt x="174" y="115"/>
                      </a:cubicBezTo>
                      <a:cubicBezTo>
                        <a:pt x="172" y="115"/>
                        <a:pt x="171" y="113"/>
                        <a:pt x="171" y="112"/>
                      </a:cubicBezTo>
                      <a:cubicBezTo>
                        <a:pt x="171" y="110"/>
                        <a:pt x="172" y="108"/>
                        <a:pt x="174" y="108"/>
                      </a:cubicBezTo>
                      <a:close/>
                      <a:moveTo>
                        <a:pt x="171" y="135"/>
                      </a:moveTo>
                      <a:cubicBezTo>
                        <a:pt x="174" y="135"/>
                        <a:pt x="174" y="135"/>
                        <a:pt x="174" y="135"/>
                      </a:cubicBezTo>
                      <a:cubicBezTo>
                        <a:pt x="174" y="122"/>
                        <a:pt x="174" y="122"/>
                        <a:pt x="174" y="122"/>
                      </a:cubicBezTo>
                      <a:cubicBezTo>
                        <a:pt x="188" y="122"/>
                        <a:pt x="188" y="122"/>
                        <a:pt x="188" y="122"/>
                      </a:cubicBezTo>
                      <a:cubicBezTo>
                        <a:pt x="188" y="135"/>
                        <a:pt x="188" y="135"/>
                        <a:pt x="188" y="135"/>
                      </a:cubicBezTo>
                      <a:cubicBezTo>
                        <a:pt x="191" y="135"/>
                        <a:pt x="191" y="135"/>
                        <a:pt x="191" y="135"/>
                      </a:cubicBezTo>
                      <a:cubicBezTo>
                        <a:pt x="196" y="135"/>
                        <a:pt x="199" y="138"/>
                        <a:pt x="201" y="142"/>
                      </a:cubicBezTo>
                      <a:cubicBezTo>
                        <a:pt x="195" y="142"/>
                        <a:pt x="195" y="142"/>
                        <a:pt x="195" y="142"/>
                      </a:cubicBezTo>
                      <a:cubicBezTo>
                        <a:pt x="195" y="149"/>
                        <a:pt x="195" y="149"/>
                        <a:pt x="195" y="149"/>
                      </a:cubicBezTo>
                      <a:cubicBezTo>
                        <a:pt x="201" y="149"/>
                        <a:pt x="201" y="149"/>
                        <a:pt x="201" y="149"/>
                      </a:cubicBezTo>
                      <a:cubicBezTo>
                        <a:pt x="201" y="174"/>
                        <a:pt x="201" y="174"/>
                        <a:pt x="201" y="174"/>
                      </a:cubicBezTo>
                      <a:cubicBezTo>
                        <a:pt x="198" y="171"/>
                        <a:pt x="193" y="169"/>
                        <a:pt x="188" y="169"/>
                      </a:cubicBezTo>
                      <a:cubicBezTo>
                        <a:pt x="183" y="169"/>
                        <a:pt x="178" y="171"/>
                        <a:pt x="174" y="174"/>
                      </a:cubicBezTo>
                      <a:cubicBezTo>
                        <a:pt x="174" y="159"/>
                        <a:pt x="174" y="159"/>
                        <a:pt x="174" y="159"/>
                      </a:cubicBezTo>
                      <a:cubicBezTo>
                        <a:pt x="174" y="155"/>
                        <a:pt x="173" y="152"/>
                        <a:pt x="171" y="149"/>
                      </a:cubicBezTo>
                      <a:cubicBezTo>
                        <a:pt x="188" y="149"/>
                        <a:pt x="188" y="149"/>
                        <a:pt x="188" y="149"/>
                      </a:cubicBezTo>
                      <a:cubicBezTo>
                        <a:pt x="188" y="142"/>
                        <a:pt x="188" y="142"/>
                        <a:pt x="188" y="142"/>
                      </a:cubicBezTo>
                      <a:cubicBezTo>
                        <a:pt x="161" y="142"/>
                        <a:pt x="161" y="142"/>
                        <a:pt x="161" y="142"/>
                      </a:cubicBezTo>
                      <a:cubicBezTo>
                        <a:pt x="163" y="138"/>
                        <a:pt x="167" y="135"/>
                        <a:pt x="171" y="135"/>
                      </a:cubicBezTo>
                      <a:close/>
                      <a:moveTo>
                        <a:pt x="201" y="186"/>
                      </a:moveTo>
                      <a:cubicBezTo>
                        <a:pt x="175" y="186"/>
                        <a:pt x="175" y="186"/>
                        <a:pt x="175" y="186"/>
                      </a:cubicBezTo>
                      <a:cubicBezTo>
                        <a:pt x="176" y="180"/>
                        <a:pt x="182" y="176"/>
                        <a:pt x="188" y="176"/>
                      </a:cubicBezTo>
                      <a:cubicBezTo>
                        <a:pt x="194" y="176"/>
                        <a:pt x="199" y="180"/>
                        <a:pt x="201" y="186"/>
                      </a:cubicBezTo>
                      <a:close/>
                      <a:moveTo>
                        <a:pt x="157" y="149"/>
                      </a:moveTo>
                      <a:cubicBezTo>
                        <a:pt x="163" y="149"/>
                        <a:pt x="168" y="153"/>
                        <a:pt x="168" y="159"/>
                      </a:cubicBezTo>
                      <a:cubicBezTo>
                        <a:pt x="168" y="173"/>
                        <a:pt x="168" y="173"/>
                        <a:pt x="168" y="173"/>
                      </a:cubicBezTo>
                      <a:cubicBezTo>
                        <a:pt x="147" y="173"/>
                        <a:pt x="147" y="173"/>
                        <a:pt x="147" y="173"/>
                      </a:cubicBezTo>
                      <a:cubicBezTo>
                        <a:pt x="147" y="159"/>
                        <a:pt x="147" y="159"/>
                        <a:pt x="147" y="159"/>
                      </a:cubicBezTo>
                      <a:cubicBezTo>
                        <a:pt x="147" y="153"/>
                        <a:pt x="152" y="149"/>
                        <a:pt x="157" y="149"/>
                      </a:cubicBezTo>
                      <a:close/>
                      <a:moveTo>
                        <a:pt x="134" y="179"/>
                      </a:moveTo>
                      <a:cubicBezTo>
                        <a:pt x="127" y="180"/>
                        <a:pt x="127" y="180"/>
                        <a:pt x="127" y="180"/>
                      </a:cubicBezTo>
                      <a:cubicBezTo>
                        <a:pt x="130" y="203"/>
                        <a:pt x="130" y="203"/>
                        <a:pt x="130" y="203"/>
                      </a:cubicBezTo>
                      <a:cubicBezTo>
                        <a:pt x="90" y="203"/>
                        <a:pt x="90" y="203"/>
                        <a:pt x="90" y="203"/>
                      </a:cubicBezTo>
                      <a:cubicBezTo>
                        <a:pt x="90" y="199"/>
                        <a:pt x="90" y="199"/>
                        <a:pt x="90" y="199"/>
                      </a:cubicBezTo>
                      <a:cubicBezTo>
                        <a:pt x="127" y="184"/>
                        <a:pt x="127" y="184"/>
                        <a:pt x="127" y="184"/>
                      </a:cubicBezTo>
                      <a:cubicBezTo>
                        <a:pt x="113" y="173"/>
                        <a:pt x="113" y="173"/>
                        <a:pt x="113" y="173"/>
                      </a:cubicBezTo>
                      <a:cubicBezTo>
                        <a:pt x="128" y="164"/>
                        <a:pt x="128" y="164"/>
                        <a:pt x="128" y="164"/>
                      </a:cubicBezTo>
                      <a:cubicBezTo>
                        <a:pt x="123" y="151"/>
                        <a:pt x="123" y="151"/>
                        <a:pt x="123" y="151"/>
                      </a:cubicBezTo>
                      <a:cubicBezTo>
                        <a:pt x="126" y="152"/>
                        <a:pt x="126" y="152"/>
                        <a:pt x="126" y="152"/>
                      </a:cubicBezTo>
                      <a:cubicBezTo>
                        <a:pt x="131" y="153"/>
                        <a:pt x="136" y="155"/>
                        <a:pt x="141" y="158"/>
                      </a:cubicBezTo>
                      <a:cubicBezTo>
                        <a:pt x="141" y="158"/>
                        <a:pt x="140" y="159"/>
                        <a:pt x="140" y="159"/>
                      </a:cubicBezTo>
                      <a:cubicBezTo>
                        <a:pt x="140" y="193"/>
                        <a:pt x="140" y="193"/>
                        <a:pt x="140" y="193"/>
                      </a:cubicBezTo>
                      <a:cubicBezTo>
                        <a:pt x="140" y="197"/>
                        <a:pt x="142" y="200"/>
                        <a:pt x="144" y="203"/>
                      </a:cubicBezTo>
                      <a:cubicBezTo>
                        <a:pt x="137" y="203"/>
                        <a:pt x="137" y="203"/>
                        <a:pt x="137" y="203"/>
                      </a:cubicBezTo>
                      <a:lnTo>
                        <a:pt x="134" y="179"/>
                      </a:lnTo>
                      <a:close/>
                      <a:moveTo>
                        <a:pt x="57" y="150"/>
                      </a:moveTo>
                      <a:cubicBezTo>
                        <a:pt x="64" y="149"/>
                        <a:pt x="64" y="149"/>
                        <a:pt x="64" y="149"/>
                      </a:cubicBezTo>
                      <a:cubicBezTo>
                        <a:pt x="80" y="189"/>
                        <a:pt x="80" y="189"/>
                        <a:pt x="80" y="189"/>
                      </a:cubicBezTo>
                      <a:cubicBezTo>
                        <a:pt x="59" y="182"/>
                        <a:pt x="59" y="182"/>
                        <a:pt x="59" y="182"/>
                      </a:cubicBezTo>
                      <a:cubicBezTo>
                        <a:pt x="72" y="172"/>
                        <a:pt x="72" y="172"/>
                        <a:pt x="72" y="172"/>
                      </a:cubicBezTo>
                      <a:cubicBezTo>
                        <a:pt x="53" y="161"/>
                        <a:pt x="53" y="161"/>
                        <a:pt x="53" y="161"/>
                      </a:cubicBezTo>
                      <a:lnTo>
                        <a:pt x="57" y="150"/>
                      </a:lnTo>
                      <a:close/>
                      <a:moveTo>
                        <a:pt x="127" y="145"/>
                      </a:moveTo>
                      <a:cubicBezTo>
                        <a:pt x="110" y="143"/>
                        <a:pt x="110" y="143"/>
                        <a:pt x="110" y="143"/>
                      </a:cubicBezTo>
                      <a:cubicBezTo>
                        <a:pt x="110" y="139"/>
                        <a:pt x="110" y="139"/>
                        <a:pt x="110" y="139"/>
                      </a:cubicBezTo>
                      <a:cubicBezTo>
                        <a:pt x="121" y="132"/>
                        <a:pt x="130" y="121"/>
                        <a:pt x="133" y="108"/>
                      </a:cubicBezTo>
                      <a:cubicBezTo>
                        <a:pt x="135" y="108"/>
                        <a:pt x="138" y="106"/>
                        <a:pt x="140" y="105"/>
                      </a:cubicBezTo>
                      <a:cubicBezTo>
                        <a:pt x="140" y="150"/>
                        <a:pt x="140" y="150"/>
                        <a:pt x="140" y="150"/>
                      </a:cubicBezTo>
                      <a:cubicBezTo>
                        <a:pt x="136" y="147"/>
                        <a:pt x="132" y="146"/>
                        <a:pt x="127" y="145"/>
                      </a:cubicBezTo>
                      <a:close/>
                      <a:moveTo>
                        <a:pt x="119" y="161"/>
                      </a:moveTo>
                      <a:cubicBezTo>
                        <a:pt x="100" y="172"/>
                        <a:pt x="100" y="172"/>
                        <a:pt x="100" y="172"/>
                      </a:cubicBezTo>
                      <a:cubicBezTo>
                        <a:pt x="113" y="182"/>
                        <a:pt x="113" y="182"/>
                        <a:pt x="113" y="182"/>
                      </a:cubicBezTo>
                      <a:cubicBezTo>
                        <a:pt x="92" y="190"/>
                        <a:pt x="92" y="190"/>
                        <a:pt x="92" y="190"/>
                      </a:cubicBezTo>
                      <a:cubicBezTo>
                        <a:pt x="109" y="149"/>
                        <a:pt x="109" y="149"/>
                        <a:pt x="109" y="149"/>
                      </a:cubicBezTo>
                      <a:cubicBezTo>
                        <a:pt x="115" y="150"/>
                        <a:pt x="115" y="150"/>
                        <a:pt x="115" y="150"/>
                      </a:cubicBezTo>
                      <a:lnTo>
                        <a:pt x="119" y="161"/>
                      </a:lnTo>
                      <a:close/>
                      <a:moveTo>
                        <a:pt x="133" y="101"/>
                      </a:moveTo>
                      <a:cubicBezTo>
                        <a:pt x="134" y="100"/>
                        <a:pt x="134" y="99"/>
                        <a:pt x="134" y="98"/>
                      </a:cubicBezTo>
                      <a:cubicBezTo>
                        <a:pt x="134" y="82"/>
                        <a:pt x="134" y="82"/>
                        <a:pt x="134" y="82"/>
                      </a:cubicBezTo>
                      <a:cubicBezTo>
                        <a:pt x="138" y="83"/>
                        <a:pt x="140" y="87"/>
                        <a:pt x="140" y="91"/>
                      </a:cubicBezTo>
                      <a:cubicBezTo>
                        <a:pt x="140" y="96"/>
                        <a:pt x="138" y="99"/>
                        <a:pt x="133" y="101"/>
                      </a:cubicBezTo>
                      <a:close/>
                      <a:moveTo>
                        <a:pt x="127" y="69"/>
                      </a:moveTo>
                      <a:cubicBezTo>
                        <a:pt x="125" y="68"/>
                        <a:pt x="123" y="67"/>
                        <a:pt x="120" y="67"/>
                      </a:cubicBezTo>
                      <a:cubicBezTo>
                        <a:pt x="106" y="67"/>
                        <a:pt x="106" y="67"/>
                        <a:pt x="106" y="67"/>
                      </a:cubicBezTo>
                      <a:cubicBezTo>
                        <a:pt x="101" y="67"/>
                        <a:pt x="96" y="71"/>
                        <a:pt x="94" y="76"/>
                      </a:cubicBezTo>
                      <a:cubicBezTo>
                        <a:pt x="92" y="75"/>
                        <a:pt x="89" y="74"/>
                        <a:pt x="86" y="74"/>
                      </a:cubicBezTo>
                      <a:cubicBezTo>
                        <a:pt x="83" y="74"/>
                        <a:pt x="80" y="75"/>
                        <a:pt x="78" y="76"/>
                      </a:cubicBezTo>
                      <a:cubicBezTo>
                        <a:pt x="76" y="71"/>
                        <a:pt x="71" y="67"/>
                        <a:pt x="66" y="67"/>
                      </a:cubicBezTo>
                      <a:cubicBezTo>
                        <a:pt x="52" y="67"/>
                        <a:pt x="52" y="67"/>
                        <a:pt x="52" y="67"/>
                      </a:cubicBezTo>
                      <a:cubicBezTo>
                        <a:pt x="50" y="67"/>
                        <a:pt x="47" y="68"/>
                        <a:pt x="45" y="69"/>
                      </a:cubicBezTo>
                      <a:cubicBezTo>
                        <a:pt x="45" y="67"/>
                        <a:pt x="45" y="67"/>
                        <a:pt x="45" y="67"/>
                      </a:cubicBezTo>
                      <a:cubicBezTo>
                        <a:pt x="45" y="60"/>
                        <a:pt x="52" y="54"/>
                        <a:pt x="59" y="54"/>
                      </a:cubicBezTo>
                      <a:cubicBezTo>
                        <a:pt x="94" y="54"/>
                        <a:pt x="94" y="54"/>
                        <a:pt x="94" y="54"/>
                      </a:cubicBezTo>
                      <a:cubicBezTo>
                        <a:pt x="102" y="54"/>
                        <a:pt x="110" y="52"/>
                        <a:pt x="117" y="48"/>
                      </a:cubicBezTo>
                      <a:cubicBezTo>
                        <a:pt x="123" y="51"/>
                        <a:pt x="127" y="58"/>
                        <a:pt x="127" y="66"/>
                      </a:cubicBezTo>
                      <a:lnTo>
                        <a:pt x="127" y="69"/>
                      </a:lnTo>
                      <a:close/>
                      <a:moveTo>
                        <a:pt x="127" y="81"/>
                      </a:moveTo>
                      <a:cubicBezTo>
                        <a:pt x="127" y="85"/>
                        <a:pt x="124" y="88"/>
                        <a:pt x="120" y="88"/>
                      </a:cubicBezTo>
                      <a:cubicBezTo>
                        <a:pt x="106" y="88"/>
                        <a:pt x="106" y="88"/>
                        <a:pt x="106" y="88"/>
                      </a:cubicBezTo>
                      <a:cubicBezTo>
                        <a:pt x="103" y="88"/>
                        <a:pt x="100" y="85"/>
                        <a:pt x="100" y="81"/>
                      </a:cubicBezTo>
                      <a:cubicBezTo>
                        <a:pt x="100" y="77"/>
                        <a:pt x="103" y="74"/>
                        <a:pt x="106" y="74"/>
                      </a:cubicBezTo>
                      <a:cubicBezTo>
                        <a:pt x="120" y="74"/>
                        <a:pt x="120" y="74"/>
                        <a:pt x="120" y="74"/>
                      </a:cubicBezTo>
                      <a:cubicBezTo>
                        <a:pt x="124" y="74"/>
                        <a:pt x="127" y="77"/>
                        <a:pt x="127" y="81"/>
                      </a:cubicBezTo>
                      <a:close/>
                      <a:moveTo>
                        <a:pt x="73" y="81"/>
                      </a:moveTo>
                      <a:cubicBezTo>
                        <a:pt x="73" y="85"/>
                        <a:pt x="70" y="88"/>
                        <a:pt x="66" y="88"/>
                      </a:cubicBezTo>
                      <a:cubicBezTo>
                        <a:pt x="52" y="88"/>
                        <a:pt x="52" y="88"/>
                        <a:pt x="52" y="88"/>
                      </a:cubicBezTo>
                      <a:cubicBezTo>
                        <a:pt x="48" y="88"/>
                        <a:pt x="45" y="85"/>
                        <a:pt x="45" y="81"/>
                      </a:cubicBezTo>
                      <a:cubicBezTo>
                        <a:pt x="45" y="77"/>
                        <a:pt x="48" y="74"/>
                        <a:pt x="52" y="74"/>
                      </a:cubicBezTo>
                      <a:cubicBezTo>
                        <a:pt x="66" y="74"/>
                        <a:pt x="66" y="74"/>
                        <a:pt x="66" y="74"/>
                      </a:cubicBezTo>
                      <a:cubicBezTo>
                        <a:pt x="70" y="74"/>
                        <a:pt x="73" y="77"/>
                        <a:pt x="73" y="81"/>
                      </a:cubicBezTo>
                      <a:close/>
                      <a:moveTo>
                        <a:pt x="39" y="101"/>
                      </a:moveTo>
                      <a:cubicBezTo>
                        <a:pt x="35" y="99"/>
                        <a:pt x="32" y="96"/>
                        <a:pt x="32" y="91"/>
                      </a:cubicBezTo>
                      <a:cubicBezTo>
                        <a:pt x="32" y="87"/>
                        <a:pt x="35" y="83"/>
                        <a:pt x="39" y="82"/>
                      </a:cubicBezTo>
                      <a:cubicBezTo>
                        <a:pt x="39" y="98"/>
                        <a:pt x="39" y="98"/>
                        <a:pt x="39" y="98"/>
                      </a:cubicBezTo>
                      <a:cubicBezTo>
                        <a:pt x="39" y="99"/>
                        <a:pt x="39" y="100"/>
                        <a:pt x="39" y="101"/>
                      </a:cubicBezTo>
                      <a:close/>
                      <a:moveTo>
                        <a:pt x="45" y="93"/>
                      </a:moveTo>
                      <a:cubicBezTo>
                        <a:pt x="47" y="94"/>
                        <a:pt x="50" y="95"/>
                        <a:pt x="52" y="95"/>
                      </a:cubicBezTo>
                      <a:cubicBezTo>
                        <a:pt x="66" y="95"/>
                        <a:pt x="66" y="95"/>
                        <a:pt x="66" y="95"/>
                      </a:cubicBezTo>
                      <a:cubicBezTo>
                        <a:pt x="73" y="95"/>
                        <a:pt x="78" y="89"/>
                        <a:pt x="79" y="83"/>
                      </a:cubicBezTo>
                      <a:cubicBezTo>
                        <a:pt x="80" y="82"/>
                        <a:pt x="83" y="81"/>
                        <a:pt x="86" y="81"/>
                      </a:cubicBezTo>
                      <a:cubicBezTo>
                        <a:pt x="90" y="81"/>
                        <a:pt x="92" y="82"/>
                        <a:pt x="93" y="83"/>
                      </a:cubicBezTo>
                      <a:cubicBezTo>
                        <a:pt x="94" y="89"/>
                        <a:pt x="100" y="95"/>
                        <a:pt x="106" y="95"/>
                      </a:cubicBezTo>
                      <a:cubicBezTo>
                        <a:pt x="120" y="95"/>
                        <a:pt x="120" y="95"/>
                        <a:pt x="120" y="95"/>
                      </a:cubicBezTo>
                      <a:cubicBezTo>
                        <a:pt x="123" y="95"/>
                        <a:pt x="125" y="94"/>
                        <a:pt x="127" y="93"/>
                      </a:cubicBezTo>
                      <a:cubicBezTo>
                        <a:pt x="127" y="98"/>
                        <a:pt x="127" y="98"/>
                        <a:pt x="127" y="98"/>
                      </a:cubicBezTo>
                      <a:cubicBezTo>
                        <a:pt x="127" y="120"/>
                        <a:pt x="109" y="139"/>
                        <a:pt x="86" y="139"/>
                      </a:cubicBezTo>
                      <a:cubicBezTo>
                        <a:pt x="64" y="139"/>
                        <a:pt x="45" y="120"/>
                        <a:pt x="45" y="98"/>
                      </a:cubicBezTo>
                      <a:lnTo>
                        <a:pt x="45" y="93"/>
                      </a:lnTo>
                      <a:close/>
                      <a:moveTo>
                        <a:pt x="86" y="145"/>
                      </a:moveTo>
                      <a:cubicBezTo>
                        <a:pt x="92" y="145"/>
                        <a:pt x="98" y="144"/>
                        <a:pt x="103" y="142"/>
                      </a:cubicBezTo>
                      <a:cubicBezTo>
                        <a:pt x="103" y="145"/>
                        <a:pt x="103" y="145"/>
                        <a:pt x="103" y="145"/>
                      </a:cubicBezTo>
                      <a:cubicBezTo>
                        <a:pt x="86" y="187"/>
                        <a:pt x="86" y="187"/>
                        <a:pt x="86" y="187"/>
                      </a:cubicBezTo>
                      <a:cubicBezTo>
                        <a:pt x="69" y="145"/>
                        <a:pt x="69" y="145"/>
                        <a:pt x="69" y="145"/>
                      </a:cubicBezTo>
                      <a:cubicBezTo>
                        <a:pt x="69" y="142"/>
                        <a:pt x="69" y="142"/>
                        <a:pt x="69" y="142"/>
                      </a:cubicBezTo>
                      <a:cubicBezTo>
                        <a:pt x="74" y="144"/>
                        <a:pt x="80" y="145"/>
                        <a:pt x="86" y="145"/>
                      </a:cubicBezTo>
                      <a:close/>
                      <a:moveTo>
                        <a:pt x="86" y="6"/>
                      </a:moveTo>
                      <a:cubicBezTo>
                        <a:pt x="95" y="6"/>
                        <a:pt x="95" y="6"/>
                        <a:pt x="95" y="6"/>
                      </a:cubicBezTo>
                      <a:cubicBezTo>
                        <a:pt x="107" y="6"/>
                        <a:pt x="117" y="14"/>
                        <a:pt x="120" y="24"/>
                      </a:cubicBezTo>
                      <a:cubicBezTo>
                        <a:pt x="121" y="26"/>
                        <a:pt x="121" y="26"/>
                        <a:pt x="121" y="26"/>
                      </a:cubicBezTo>
                      <a:cubicBezTo>
                        <a:pt x="122" y="27"/>
                        <a:pt x="122" y="27"/>
                        <a:pt x="122" y="27"/>
                      </a:cubicBezTo>
                      <a:cubicBezTo>
                        <a:pt x="133" y="30"/>
                        <a:pt x="140" y="40"/>
                        <a:pt x="140" y="52"/>
                      </a:cubicBezTo>
                      <a:cubicBezTo>
                        <a:pt x="140" y="78"/>
                        <a:pt x="140" y="78"/>
                        <a:pt x="140" y="78"/>
                      </a:cubicBezTo>
                      <a:cubicBezTo>
                        <a:pt x="138" y="76"/>
                        <a:pt x="136" y="75"/>
                        <a:pt x="134" y="75"/>
                      </a:cubicBezTo>
                      <a:cubicBezTo>
                        <a:pt x="134" y="66"/>
                        <a:pt x="134" y="66"/>
                        <a:pt x="134" y="66"/>
                      </a:cubicBezTo>
                      <a:cubicBezTo>
                        <a:pt x="134" y="55"/>
                        <a:pt x="128" y="45"/>
                        <a:pt x="118" y="41"/>
                      </a:cubicBezTo>
                      <a:cubicBezTo>
                        <a:pt x="116" y="40"/>
                        <a:pt x="116" y="40"/>
                        <a:pt x="116" y="40"/>
                      </a:cubicBezTo>
                      <a:cubicBezTo>
                        <a:pt x="115" y="41"/>
                        <a:pt x="115" y="41"/>
                        <a:pt x="115" y="41"/>
                      </a:cubicBezTo>
                      <a:cubicBezTo>
                        <a:pt x="109" y="45"/>
                        <a:pt x="102" y="47"/>
                        <a:pt x="94" y="47"/>
                      </a:cubicBezTo>
                      <a:cubicBezTo>
                        <a:pt x="59" y="47"/>
                        <a:pt x="59" y="47"/>
                        <a:pt x="59" y="47"/>
                      </a:cubicBezTo>
                      <a:cubicBezTo>
                        <a:pt x="48" y="47"/>
                        <a:pt x="39" y="56"/>
                        <a:pt x="39" y="67"/>
                      </a:cubicBezTo>
                      <a:cubicBezTo>
                        <a:pt x="39" y="75"/>
                        <a:pt x="39" y="75"/>
                        <a:pt x="39" y="75"/>
                      </a:cubicBezTo>
                      <a:cubicBezTo>
                        <a:pt x="36" y="75"/>
                        <a:pt x="34" y="76"/>
                        <a:pt x="32" y="78"/>
                      </a:cubicBezTo>
                      <a:cubicBezTo>
                        <a:pt x="32" y="61"/>
                        <a:pt x="32" y="61"/>
                        <a:pt x="32" y="61"/>
                      </a:cubicBezTo>
                      <a:cubicBezTo>
                        <a:pt x="32" y="31"/>
                        <a:pt x="56" y="6"/>
                        <a:pt x="86" y="6"/>
                      </a:cubicBezTo>
                      <a:close/>
                      <a:moveTo>
                        <a:pt x="32" y="105"/>
                      </a:moveTo>
                      <a:cubicBezTo>
                        <a:pt x="34" y="106"/>
                        <a:pt x="37" y="108"/>
                        <a:pt x="40" y="108"/>
                      </a:cubicBezTo>
                      <a:cubicBezTo>
                        <a:pt x="43" y="121"/>
                        <a:pt x="51" y="132"/>
                        <a:pt x="62" y="139"/>
                      </a:cubicBezTo>
                      <a:cubicBezTo>
                        <a:pt x="62" y="143"/>
                        <a:pt x="62" y="143"/>
                        <a:pt x="62" y="143"/>
                      </a:cubicBezTo>
                      <a:cubicBezTo>
                        <a:pt x="45" y="145"/>
                        <a:pt x="45" y="145"/>
                        <a:pt x="45" y="145"/>
                      </a:cubicBezTo>
                      <a:cubicBezTo>
                        <a:pt x="40" y="146"/>
                        <a:pt x="36" y="147"/>
                        <a:pt x="32" y="150"/>
                      </a:cubicBezTo>
                      <a:lnTo>
                        <a:pt x="32" y="105"/>
                      </a:lnTo>
                      <a:close/>
                      <a:moveTo>
                        <a:pt x="18" y="176"/>
                      </a:moveTo>
                      <a:cubicBezTo>
                        <a:pt x="22" y="163"/>
                        <a:pt x="33" y="154"/>
                        <a:pt x="46" y="152"/>
                      </a:cubicBezTo>
                      <a:cubicBezTo>
                        <a:pt x="50" y="151"/>
                        <a:pt x="50" y="151"/>
                        <a:pt x="50" y="151"/>
                      </a:cubicBezTo>
                      <a:cubicBezTo>
                        <a:pt x="45" y="164"/>
                        <a:pt x="45" y="164"/>
                        <a:pt x="45" y="164"/>
                      </a:cubicBezTo>
                      <a:cubicBezTo>
                        <a:pt x="60" y="173"/>
                        <a:pt x="60" y="173"/>
                        <a:pt x="60" y="173"/>
                      </a:cubicBezTo>
                      <a:cubicBezTo>
                        <a:pt x="45" y="184"/>
                        <a:pt x="45" y="184"/>
                        <a:pt x="45" y="184"/>
                      </a:cubicBezTo>
                      <a:cubicBezTo>
                        <a:pt x="83" y="198"/>
                        <a:pt x="83" y="198"/>
                        <a:pt x="83" y="198"/>
                      </a:cubicBezTo>
                      <a:cubicBezTo>
                        <a:pt x="83" y="203"/>
                        <a:pt x="83" y="203"/>
                        <a:pt x="83" y="203"/>
                      </a:cubicBezTo>
                      <a:cubicBezTo>
                        <a:pt x="43" y="203"/>
                        <a:pt x="43" y="203"/>
                        <a:pt x="43" y="203"/>
                      </a:cubicBezTo>
                      <a:cubicBezTo>
                        <a:pt x="45" y="180"/>
                        <a:pt x="45" y="180"/>
                        <a:pt x="45" y="180"/>
                      </a:cubicBezTo>
                      <a:cubicBezTo>
                        <a:pt x="39" y="179"/>
                        <a:pt x="39" y="179"/>
                        <a:pt x="39" y="179"/>
                      </a:cubicBezTo>
                      <a:cubicBezTo>
                        <a:pt x="36" y="203"/>
                        <a:pt x="36" y="203"/>
                        <a:pt x="36" y="203"/>
                      </a:cubicBezTo>
                      <a:cubicBezTo>
                        <a:pt x="9" y="203"/>
                        <a:pt x="9" y="203"/>
                        <a:pt x="9" y="203"/>
                      </a:cubicBezTo>
                      <a:lnTo>
                        <a:pt x="18" y="176"/>
                      </a:lnTo>
                      <a:close/>
                      <a:moveTo>
                        <a:pt x="168" y="193"/>
                      </a:moveTo>
                      <a:cubicBezTo>
                        <a:pt x="168" y="199"/>
                        <a:pt x="163" y="203"/>
                        <a:pt x="157" y="203"/>
                      </a:cubicBezTo>
                      <a:cubicBezTo>
                        <a:pt x="152" y="203"/>
                        <a:pt x="147" y="199"/>
                        <a:pt x="147" y="193"/>
                      </a:cubicBezTo>
                      <a:cubicBezTo>
                        <a:pt x="147" y="179"/>
                        <a:pt x="147" y="179"/>
                        <a:pt x="147" y="179"/>
                      </a:cubicBezTo>
                      <a:cubicBezTo>
                        <a:pt x="168" y="179"/>
                        <a:pt x="168" y="179"/>
                        <a:pt x="168" y="179"/>
                      </a:cubicBezTo>
                      <a:lnTo>
                        <a:pt x="168" y="193"/>
                      </a:lnTo>
                      <a:close/>
                      <a:moveTo>
                        <a:pt x="188" y="203"/>
                      </a:moveTo>
                      <a:cubicBezTo>
                        <a:pt x="182" y="203"/>
                        <a:pt x="176" y="199"/>
                        <a:pt x="175" y="193"/>
                      </a:cubicBezTo>
                      <a:cubicBezTo>
                        <a:pt x="201" y="193"/>
                        <a:pt x="201" y="193"/>
                        <a:pt x="201" y="193"/>
                      </a:cubicBezTo>
                      <a:cubicBezTo>
                        <a:pt x="199" y="199"/>
                        <a:pt x="194" y="203"/>
                        <a:pt x="188" y="2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14" name="Group 18" descr="doctor icon">
                <a:extLst>
                  <a:ext uri="{FF2B5EF4-FFF2-40B4-BE49-F238E27FC236}">
                    <a16:creationId xmlns:a16="http://schemas.microsoft.com/office/drawing/2014/main" id="{5A986175-F99C-57F3-7D6C-92270A5A970E}"/>
                  </a:ext>
                </a:extLst>
              </p:cNvPr>
              <p:cNvGrpSpPr/>
              <p:nvPr/>
            </p:nvGrpSpPr>
            <p:grpSpPr>
              <a:xfrm>
                <a:off x="821780" y="1206967"/>
                <a:ext cx="324643" cy="298057"/>
                <a:chOff x="3914333" y="5340350"/>
                <a:chExt cx="663474" cy="676275"/>
              </a:xfrm>
              <a:solidFill>
                <a:srgbClr val="2D86EA"/>
              </a:solidFill>
            </p:grpSpPr>
            <p:sp>
              <p:nvSpPr>
                <p:cNvPr id="29" name="Freeform 114">
                  <a:extLst>
                    <a:ext uri="{FF2B5EF4-FFF2-40B4-BE49-F238E27FC236}">
                      <a16:creationId xmlns:a16="http://schemas.microsoft.com/office/drawing/2014/main" id="{7EDB8BC3-4F90-9BE2-E06B-36009E5E68B6}"/>
                    </a:ext>
                  </a:extLst>
                </p:cNvPr>
                <p:cNvSpPr>
                  <a:spLocks noEditPoints="1"/>
                </p:cNvSpPr>
                <p:nvPr userDrawn="1"/>
              </p:nvSpPr>
              <p:spPr bwMode="auto">
                <a:xfrm>
                  <a:off x="3914333" y="5340350"/>
                  <a:ext cx="663474" cy="676275"/>
                </a:xfrm>
                <a:custGeom>
                  <a:avLst/>
                  <a:gdLst>
                    <a:gd name="T0" fmla="*/ 158 w 209"/>
                    <a:gd name="T1" fmla="*/ 99 h 212"/>
                    <a:gd name="T2" fmla="*/ 148 w 209"/>
                    <a:gd name="T3" fmla="*/ 62 h 212"/>
                    <a:gd name="T4" fmla="*/ 25 w 209"/>
                    <a:gd name="T5" fmla="*/ 93 h 212"/>
                    <a:gd name="T6" fmla="*/ 63 w 209"/>
                    <a:gd name="T7" fmla="*/ 144 h 212"/>
                    <a:gd name="T8" fmla="*/ 0 w 209"/>
                    <a:gd name="T9" fmla="*/ 212 h 212"/>
                    <a:gd name="T10" fmla="*/ 199 w 209"/>
                    <a:gd name="T11" fmla="*/ 212 h 212"/>
                    <a:gd name="T12" fmla="*/ 199 w 209"/>
                    <a:gd name="T13" fmla="*/ 130 h 212"/>
                    <a:gd name="T14" fmla="*/ 158 w 209"/>
                    <a:gd name="T15" fmla="*/ 113 h 212"/>
                    <a:gd name="T16" fmla="*/ 158 w 209"/>
                    <a:gd name="T17" fmla="*/ 106 h 212"/>
                    <a:gd name="T18" fmla="*/ 145 w 209"/>
                    <a:gd name="T19" fmla="*/ 130 h 212"/>
                    <a:gd name="T20" fmla="*/ 87 w 209"/>
                    <a:gd name="T21" fmla="*/ 172 h 212"/>
                    <a:gd name="T22" fmla="*/ 96 w 209"/>
                    <a:gd name="T23" fmla="*/ 205 h 212"/>
                    <a:gd name="T24" fmla="*/ 73 w 209"/>
                    <a:gd name="T25" fmla="*/ 184 h 212"/>
                    <a:gd name="T26" fmla="*/ 107 w 209"/>
                    <a:gd name="T27" fmla="*/ 181 h 212"/>
                    <a:gd name="T28" fmla="*/ 101 w 209"/>
                    <a:gd name="T29" fmla="*/ 195 h 212"/>
                    <a:gd name="T30" fmla="*/ 107 w 209"/>
                    <a:gd name="T31" fmla="*/ 202 h 212"/>
                    <a:gd name="T32" fmla="*/ 101 w 209"/>
                    <a:gd name="T33" fmla="*/ 195 h 212"/>
                    <a:gd name="T34" fmla="*/ 124 w 209"/>
                    <a:gd name="T35" fmla="*/ 130 h 212"/>
                    <a:gd name="T36" fmla="*/ 133 w 209"/>
                    <a:gd name="T37" fmla="*/ 109 h 212"/>
                    <a:gd name="T38" fmla="*/ 134 w 209"/>
                    <a:gd name="T39" fmla="*/ 102 h 212"/>
                    <a:gd name="T40" fmla="*/ 141 w 209"/>
                    <a:gd name="T41" fmla="*/ 93 h 212"/>
                    <a:gd name="T42" fmla="*/ 141 w 209"/>
                    <a:gd name="T43" fmla="*/ 62 h 212"/>
                    <a:gd name="T44" fmla="*/ 134 w 209"/>
                    <a:gd name="T45" fmla="*/ 52 h 212"/>
                    <a:gd name="T46" fmla="*/ 111 w 209"/>
                    <a:gd name="T47" fmla="*/ 38 h 212"/>
                    <a:gd name="T48" fmla="*/ 40 w 209"/>
                    <a:gd name="T49" fmla="*/ 76 h 212"/>
                    <a:gd name="T50" fmla="*/ 87 w 209"/>
                    <a:gd name="T51" fmla="*/ 7 h 212"/>
                    <a:gd name="T52" fmla="*/ 39 w 209"/>
                    <a:gd name="T53" fmla="*/ 99 h 212"/>
                    <a:gd name="T54" fmla="*/ 46 w 209"/>
                    <a:gd name="T55" fmla="*/ 99 h 212"/>
                    <a:gd name="T56" fmla="*/ 97 w 209"/>
                    <a:gd name="T57" fmla="*/ 58 h 212"/>
                    <a:gd name="T58" fmla="*/ 128 w 209"/>
                    <a:gd name="T59" fmla="*/ 99 h 212"/>
                    <a:gd name="T60" fmla="*/ 87 w 209"/>
                    <a:gd name="T61" fmla="*/ 147 h 212"/>
                    <a:gd name="T62" fmla="*/ 87 w 209"/>
                    <a:gd name="T63" fmla="*/ 163 h 212"/>
                    <a:gd name="T64" fmla="*/ 87 w 209"/>
                    <a:gd name="T65" fmla="*/ 147 h 212"/>
                    <a:gd name="T66" fmla="*/ 50 w 209"/>
                    <a:gd name="T67" fmla="*/ 153 h 212"/>
                    <a:gd name="T68" fmla="*/ 56 w 209"/>
                    <a:gd name="T69" fmla="*/ 152 h 212"/>
                    <a:gd name="T70" fmla="*/ 62 w 209"/>
                    <a:gd name="T71" fmla="*/ 185 h 212"/>
                    <a:gd name="T72" fmla="*/ 57 w 209"/>
                    <a:gd name="T73" fmla="*/ 198 h 212"/>
                    <a:gd name="T74" fmla="*/ 70 w 209"/>
                    <a:gd name="T75" fmla="*/ 205 h 212"/>
                    <a:gd name="T76" fmla="*/ 39 w 209"/>
                    <a:gd name="T77" fmla="*/ 181 h 212"/>
                    <a:gd name="T78" fmla="*/ 18 w 209"/>
                    <a:gd name="T79" fmla="*/ 178 h 212"/>
                    <a:gd name="T80" fmla="*/ 117 w 209"/>
                    <a:gd name="T81" fmla="*/ 205 h 212"/>
                    <a:gd name="T82" fmla="*/ 148 w 209"/>
                    <a:gd name="T83" fmla="*/ 174 h 212"/>
                    <a:gd name="T84" fmla="*/ 169 w 209"/>
                    <a:gd name="T85" fmla="*/ 174 h 212"/>
                    <a:gd name="T86" fmla="*/ 169 w 209"/>
                    <a:gd name="T87" fmla="*/ 168 h 212"/>
                    <a:gd name="T88" fmla="*/ 148 w 209"/>
                    <a:gd name="T89" fmla="*/ 168 h 212"/>
                    <a:gd name="T90" fmla="*/ 117 w 209"/>
                    <a:gd name="T91" fmla="*/ 137 h 212"/>
                    <a:gd name="T92" fmla="*/ 203 w 209"/>
                    <a:gd name="T93" fmla="*/ 168 h 212"/>
                    <a:gd name="T94" fmla="*/ 203 w 209"/>
                    <a:gd name="T95" fmla="*/ 174 h 212"/>
                    <a:gd name="T96" fmla="*/ 155 w 209"/>
                    <a:gd name="T97" fmla="*/ 174 h 212"/>
                    <a:gd name="T98" fmla="*/ 162 w 209"/>
                    <a:gd name="T99" fmla="*/ 17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212">
                      <a:moveTo>
                        <a:pt x="199" y="130"/>
                      </a:moveTo>
                      <a:cubicBezTo>
                        <a:pt x="192" y="130"/>
                        <a:pt x="192" y="130"/>
                        <a:pt x="192" y="130"/>
                      </a:cubicBezTo>
                      <a:cubicBezTo>
                        <a:pt x="191" y="113"/>
                        <a:pt x="176" y="99"/>
                        <a:pt x="158" y="99"/>
                      </a:cubicBezTo>
                      <a:cubicBezTo>
                        <a:pt x="154" y="99"/>
                        <a:pt x="149" y="100"/>
                        <a:pt x="145" y="102"/>
                      </a:cubicBezTo>
                      <a:cubicBezTo>
                        <a:pt x="147" y="99"/>
                        <a:pt x="148" y="96"/>
                        <a:pt x="148" y="93"/>
                      </a:cubicBezTo>
                      <a:cubicBezTo>
                        <a:pt x="148" y="62"/>
                        <a:pt x="148" y="62"/>
                        <a:pt x="148" y="62"/>
                      </a:cubicBezTo>
                      <a:cubicBezTo>
                        <a:pt x="148" y="28"/>
                        <a:pt x="121" y="0"/>
                        <a:pt x="87" y="0"/>
                      </a:cubicBezTo>
                      <a:cubicBezTo>
                        <a:pt x="53" y="0"/>
                        <a:pt x="25" y="28"/>
                        <a:pt x="25" y="62"/>
                      </a:cubicBezTo>
                      <a:cubicBezTo>
                        <a:pt x="25" y="93"/>
                        <a:pt x="25" y="93"/>
                        <a:pt x="25" y="93"/>
                      </a:cubicBezTo>
                      <a:cubicBezTo>
                        <a:pt x="25" y="101"/>
                        <a:pt x="32" y="108"/>
                        <a:pt x="40" y="109"/>
                      </a:cubicBezTo>
                      <a:cubicBezTo>
                        <a:pt x="43" y="123"/>
                        <a:pt x="51" y="134"/>
                        <a:pt x="63" y="141"/>
                      </a:cubicBezTo>
                      <a:cubicBezTo>
                        <a:pt x="63" y="144"/>
                        <a:pt x="63" y="144"/>
                        <a:pt x="63" y="144"/>
                      </a:cubicBezTo>
                      <a:cubicBezTo>
                        <a:pt x="45" y="147"/>
                        <a:pt x="45" y="147"/>
                        <a:pt x="45" y="147"/>
                      </a:cubicBezTo>
                      <a:cubicBezTo>
                        <a:pt x="30" y="149"/>
                        <a:pt x="16" y="161"/>
                        <a:pt x="12" y="176"/>
                      </a:cubicBezTo>
                      <a:cubicBezTo>
                        <a:pt x="0" y="212"/>
                        <a:pt x="0" y="212"/>
                        <a:pt x="0" y="212"/>
                      </a:cubicBezTo>
                      <a:cubicBezTo>
                        <a:pt x="117" y="212"/>
                        <a:pt x="117" y="212"/>
                        <a:pt x="117" y="212"/>
                      </a:cubicBezTo>
                      <a:cubicBezTo>
                        <a:pt x="121" y="212"/>
                        <a:pt x="121" y="212"/>
                        <a:pt x="121" y="212"/>
                      </a:cubicBezTo>
                      <a:cubicBezTo>
                        <a:pt x="199" y="212"/>
                        <a:pt x="199" y="212"/>
                        <a:pt x="199" y="212"/>
                      </a:cubicBezTo>
                      <a:cubicBezTo>
                        <a:pt x="205" y="212"/>
                        <a:pt x="209" y="207"/>
                        <a:pt x="209" y="202"/>
                      </a:cubicBezTo>
                      <a:cubicBezTo>
                        <a:pt x="209" y="140"/>
                        <a:pt x="209" y="140"/>
                        <a:pt x="209" y="140"/>
                      </a:cubicBezTo>
                      <a:cubicBezTo>
                        <a:pt x="209" y="135"/>
                        <a:pt x="205" y="130"/>
                        <a:pt x="199" y="130"/>
                      </a:cubicBezTo>
                      <a:close/>
                      <a:moveTo>
                        <a:pt x="185" y="130"/>
                      </a:moveTo>
                      <a:cubicBezTo>
                        <a:pt x="179" y="130"/>
                        <a:pt x="179" y="130"/>
                        <a:pt x="179" y="130"/>
                      </a:cubicBezTo>
                      <a:cubicBezTo>
                        <a:pt x="177" y="120"/>
                        <a:pt x="168" y="113"/>
                        <a:pt x="158" y="113"/>
                      </a:cubicBezTo>
                      <a:cubicBezTo>
                        <a:pt x="148" y="113"/>
                        <a:pt x="140" y="120"/>
                        <a:pt x="138" y="130"/>
                      </a:cubicBezTo>
                      <a:cubicBezTo>
                        <a:pt x="131" y="130"/>
                        <a:pt x="131" y="130"/>
                        <a:pt x="131" y="130"/>
                      </a:cubicBezTo>
                      <a:cubicBezTo>
                        <a:pt x="133" y="117"/>
                        <a:pt x="144" y="106"/>
                        <a:pt x="158" y="106"/>
                      </a:cubicBezTo>
                      <a:cubicBezTo>
                        <a:pt x="172" y="106"/>
                        <a:pt x="184" y="117"/>
                        <a:pt x="185" y="130"/>
                      </a:cubicBezTo>
                      <a:close/>
                      <a:moveTo>
                        <a:pt x="172" y="130"/>
                      </a:moveTo>
                      <a:cubicBezTo>
                        <a:pt x="145" y="130"/>
                        <a:pt x="145" y="130"/>
                        <a:pt x="145" y="130"/>
                      </a:cubicBezTo>
                      <a:cubicBezTo>
                        <a:pt x="147" y="124"/>
                        <a:pt x="152" y="120"/>
                        <a:pt x="158" y="120"/>
                      </a:cubicBezTo>
                      <a:cubicBezTo>
                        <a:pt x="165" y="120"/>
                        <a:pt x="170" y="124"/>
                        <a:pt x="172" y="130"/>
                      </a:cubicBezTo>
                      <a:close/>
                      <a:moveTo>
                        <a:pt x="87" y="172"/>
                      </a:moveTo>
                      <a:cubicBezTo>
                        <a:pt x="100" y="184"/>
                        <a:pt x="100" y="184"/>
                        <a:pt x="100" y="184"/>
                      </a:cubicBezTo>
                      <a:cubicBezTo>
                        <a:pt x="93" y="194"/>
                        <a:pt x="93" y="194"/>
                        <a:pt x="93" y="194"/>
                      </a:cubicBezTo>
                      <a:cubicBezTo>
                        <a:pt x="96" y="205"/>
                        <a:pt x="96" y="205"/>
                        <a:pt x="96" y="205"/>
                      </a:cubicBezTo>
                      <a:cubicBezTo>
                        <a:pt x="77" y="205"/>
                        <a:pt x="77" y="205"/>
                        <a:pt x="77" y="205"/>
                      </a:cubicBezTo>
                      <a:cubicBezTo>
                        <a:pt x="80" y="194"/>
                        <a:pt x="80" y="194"/>
                        <a:pt x="80" y="194"/>
                      </a:cubicBezTo>
                      <a:cubicBezTo>
                        <a:pt x="73" y="184"/>
                        <a:pt x="73" y="184"/>
                        <a:pt x="73" y="184"/>
                      </a:cubicBezTo>
                      <a:lnTo>
                        <a:pt x="87" y="172"/>
                      </a:lnTo>
                      <a:close/>
                      <a:moveTo>
                        <a:pt x="107" y="152"/>
                      </a:moveTo>
                      <a:cubicBezTo>
                        <a:pt x="107" y="181"/>
                        <a:pt x="107" y="181"/>
                        <a:pt x="107" y="181"/>
                      </a:cubicBezTo>
                      <a:cubicBezTo>
                        <a:pt x="92" y="167"/>
                        <a:pt x="92" y="167"/>
                        <a:pt x="92" y="167"/>
                      </a:cubicBezTo>
                      <a:lnTo>
                        <a:pt x="107" y="152"/>
                      </a:lnTo>
                      <a:close/>
                      <a:moveTo>
                        <a:pt x="101" y="195"/>
                      </a:moveTo>
                      <a:cubicBezTo>
                        <a:pt x="105" y="188"/>
                        <a:pt x="105" y="188"/>
                        <a:pt x="105" y="188"/>
                      </a:cubicBezTo>
                      <a:cubicBezTo>
                        <a:pt x="107" y="190"/>
                        <a:pt x="107" y="190"/>
                        <a:pt x="107" y="190"/>
                      </a:cubicBezTo>
                      <a:cubicBezTo>
                        <a:pt x="107" y="202"/>
                        <a:pt x="107" y="202"/>
                        <a:pt x="107" y="202"/>
                      </a:cubicBezTo>
                      <a:cubicBezTo>
                        <a:pt x="107" y="203"/>
                        <a:pt x="107" y="204"/>
                        <a:pt x="108" y="205"/>
                      </a:cubicBezTo>
                      <a:cubicBezTo>
                        <a:pt x="103" y="205"/>
                        <a:pt x="103" y="205"/>
                        <a:pt x="103" y="205"/>
                      </a:cubicBezTo>
                      <a:lnTo>
                        <a:pt x="101" y="195"/>
                      </a:lnTo>
                      <a:close/>
                      <a:moveTo>
                        <a:pt x="123" y="130"/>
                      </a:moveTo>
                      <a:cubicBezTo>
                        <a:pt x="124" y="129"/>
                        <a:pt x="124" y="129"/>
                        <a:pt x="125" y="128"/>
                      </a:cubicBezTo>
                      <a:cubicBezTo>
                        <a:pt x="125" y="129"/>
                        <a:pt x="124" y="129"/>
                        <a:pt x="124" y="130"/>
                      </a:cubicBezTo>
                      <a:lnTo>
                        <a:pt x="123" y="130"/>
                      </a:lnTo>
                      <a:close/>
                      <a:moveTo>
                        <a:pt x="133" y="111"/>
                      </a:moveTo>
                      <a:cubicBezTo>
                        <a:pt x="133" y="110"/>
                        <a:pt x="133" y="110"/>
                        <a:pt x="133" y="109"/>
                      </a:cubicBezTo>
                      <a:cubicBezTo>
                        <a:pt x="134" y="109"/>
                        <a:pt x="134" y="109"/>
                        <a:pt x="134" y="109"/>
                      </a:cubicBezTo>
                      <a:cubicBezTo>
                        <a:pt x="134" y="110"/>
                        <a:pt x="134" y="110"/>
                        <a:pt x="133" y="111"/>
                      </a:cubicBezTo>
                      <a:close/>
                      <a:moveTo>
                        <a:pt x="134" y="102"/>
                      </a:moveTo>
                      <a:cubicBezTo>
                        <a:pt x="134" y="101"/>
                        <a:pt x="134" y="100"/>
                        <a:pt x="134" y="99"/>
                      </a:cubicBezTo>
                      <a:cubicBezTo>
                        <a:pt x="134" y="83"/>
                        <a:pt x="134" y="83"/>
                        <a:pt x="134" y="83"/>
                      </a:cubicBezTo>
                      <a:cubicBezTo>
                        <a:pt x="138" y="84"/>
                        <a:pt x="141" y="88"/>
                        <a:pt x="141" y="93"/>
                      </a:cubicBezTo>
                      <a:cubicBezTo>
                        <a:pt x="141" y="97"/>
                        <a:pt x="138" y="101"/>
                        <a:pt x="134" y="102"/>
                      </a:cubicBezTo>
                      <a:close/>
                      <a:moveTo>
                        <a:pt x="87" y="7"/>
                      </a:moveTo>
                      <a:cubicBezTo>
                        <a:pt x="117" y="7"/>
                        <a:pt x="141" y="32"/>
                        <a:pt x="141" y="62"/>
                      </a:cubicBezTo>
                      <a:cubicBezTo>
                        <a:pt x="141" y="79"/>
                        <a:pt x="141" y="79"/>
                        <a:pt x="141" y="79"/>
                      </a:cubicBezTo>
                      <a:cubicBezTo>
                        <a:pt x="139" y="77"/>
                        <a:pt x="137" y="76"/>
                        <a:pt x="134" y="76"/>
                      </a:cubicBezTo>
                      <a:cubicBezTo>
                        <a:pt x="134" y="52"/>
                        <a:pt x="134" y="52"/>
                        <a:pt x="134" y="52"/>
                      </a:cubicBezTo>
                      <a:cubicBezTo>
                        <a:pt x="131" y="52"/>
                        <a:pt x="131" y="52"/>
                        <a:pt x="131" y="52"/>
                      </a:cubicBezTo>
                      <a:cubicBezTo>
                        <a:pt x="124" y="52"/>
                        <a:pt x="117" y="45"/>
                        <a:pt x="117" y="38"/>
                      </a:cubicBezTo>
                      <a:cubicBezTo>
                        <a:pt x="111" y="38"/>
                        <a:pt x="111" y="38"/>
                        <a:pt x="111" y="38"/>
                      </a:cubicBezTo>
                      <a:cubicBezTo>
                        <a:pt x="111" y="45"/>
                        <a:pt x="105" y="52"/>
                        <a:pt x="97" y="52"/>
                      </a:cubicBezTo>
                      <a:cubicBezTo>
                        <a:pt x="70" y="52"/>
                        <a:pt x="70" y="52"/>
                        <a:pt x="70" y="52"/>
                      </a:cubicBezTo>
                      <a:cubicBezTo>
                        <a:pt x="55" y="52"/>
                        <a:pt x="43" y="62"/>
                        <a:pt x="40" y="76"/>
                      </a:cubicBezTo>
                      <a:cubicBezTo>
                        <a:pt x="37" y="76"/>
                        <a:pt x="34" y="77"/>
                        <a:pt x="32" y="79"/>
                      </a:cubicBezTo>
                      <a:cubicBezTo>
                        <a:pt x="32" y="62"/>
                        <a:pt x="32" y="62"/>
                        <a:pt x="32" y="62"/>
                      </a:cubicBezTo>
                      <a:cubicBezTo>
                        <a:pt x="32" y="32"/>
                        <a:pt x="57" y="7"/>
                        <a:pt x="87" y="7"/>
                      </a:cubicBezTo>
                      <a:close/>
                      <a:moveTo>
                        <a:pt x="32" y="93"/>
                      </a:moveTo>
                      <a:cubicBezTo>
                        <a:pt x="32" y="88"/>
                        <a:pt x="35" y="84"/>
                        <a:pt x="39" y="83"/>
                      </a:cubicBezTo>
                      <a:cubicBezTo>
                        <a:pt x="39" y="99"/>
                        <a:pt x="39" y="99"/>
                        <a:pt x="39" y="99"/>
                      </a:cubicBezTo>
                      <a:cubicBezTo>
                        <a:pt x="39" y="100"/>
                        <a:pt x="39" y="101"/>
                        <a:pt x="39" y="102"/>
                      </a:cubicBezTo>
                      <a:cubicBezTo>
                        <a:pt x="35" y="101"/>
                        <a:pt x="32" y="97"/>
                        <a:pt x="32" y="93"/>
                      </a:cubicBezTo>
                      <a:close/>
                      <a:moveTo>
                        <a:pt x="46" y="99"/>
                      </a:moveTo>
                      <a:cubicBezTo>
                        <a:pt x="46" y="82"/>
                        <a:pt x="46" y="82"/>
                        <a:pt x="46" y="82"/>
                      </a:cubicBezTo>
                      <a:cubicBezTo>
                        <a:pt x="46" y="69"/>
                        <a:pt x="57" y="58"/>
                        <a:pt x="70" y="58"/>
                      </a:cubicBezTo>
                      <a:cubicBezTo>
                        <a:pt x="97" y="58"/>
                        <a:pt x="97" y="58"/>
                        <a:pt x="97" y="58"/>
                      </a:cubicBezTo>
                      <a:cubicBezTo>
                        <a:pt x="104" y="58"/>
                        <a:pt x="110" y="55"/>
                        <a:pt x="114" y="49"/>
                      </a:cubicBezTo>
                      <a:cubicBezTo>
                        <a:pt x="117" y="54"/>
                        <a:pt x="122" y="57"/>
                        <a:pt x="128" y="58"/>
                      </a:cubicBezTo>
                      <a:cubicBezTo>
                        <a:pt x="128" y="99"/>
                        <a:pt x="128" y="99"/>
                        <a:pt x="128" y="99"/>
                      </a:cubicBezTo>
                      <a:cubicBezTo>
                        <a:pt x="128" y="122"/>
                        <a:pt x="109" y="140"/>
                        <a:pt x="87" y="140"/>
                      </a:cubicBezTo>
                      <a:cubicBezTo>
                        <a:pt x="64" y="140"/>
                        <a:pt x="46" y="122"/>
                        <a:pt x="46" y="99"/>
                      </a:cubicBezTo>
                      <a:close/>
                      <a:moveTo>
                        <a:pt x="87" y="147"/>
                      </a:moveTo>
                      <a:cubicBezTo>
                        <a:pt x="93" y="147"/>
                        <a:pt x="98" y="146"/>
                        <a:pt x="104" y="144"/>
                      </a:cubicBezTo>
                      <a:cubicBezTo>
                        <a:pt x="104" y="146"/>
                        <a:pt x="104" y="146"/>
                        <a:pt x="104" y="146"/>
                      </a:cubicBezTo>
                      <a:cubicBezTo>
                        <a:pt x="87" y="163"/>
                        <a:pt x="87" y="163"/>
                        <a:pt x="87" y="163"/>
                      </a:cubicBezTo>
                      <a:cubicBezTo>
                        <a:pt x="70" y="146"/>
                        <a:pt x="70" y="146"/>
                        <a:pt x="70" y="146"/>
                      </a:cubicBezTo>
                      <a:cubicBezTo>
                        <a:pt x="70" y="144"/>
                        <a:pt x="70" y="144"/>
                        <a:pt x="70" y="144"/>
                      </a:cubicBezTo>
                      <a:cubicBezTo>
                        <a:pt x="75" y="146"/>
                        <a:pt x="81" y="147"/>
                        <a:pt x="87" y="147"/>
                      </a:cubicBezTo>
                      <a:close/>
                      <a:moveTo>
                        <a:pt x="18" y="178"/>
                      </a:moveTo>
                      <a:cubicBezTo>
                        <a:pt x="22" y="165"/>
                        <a:pt x="33" y="156"/>
                        <a:pt x="46" y="154"/>
                      </a:cubicBezTo>
                      <a:cubicBezTo>
                        <a:pt x="50" y="153"/>
                        <a:pt x="50" y="153"/>
                        <a:pt x="50" y="153"/>
                      </a:cubicBezTo>
                      <a:cubicBezTo>
                        <a:pt x="51" y="161"/>
                        <a:pt x="51" y="161"/>
                        <a:pt x="51" y="161"/>
                      </a:cubicBezTo>
                      <a:cubicBezTo>
                        <a:pt x="58" y="160"/>
                        <a:pt x="58" y="160"/>
                        <a:pt x="58" y="160"/>
                      </a:cubicBezTo>
                      <a:cubicBezTo>
                        <a:pt x="56" y="152"/>
                        <a:pt x="56" y="152"/>
                        <a:pt x="56" y="152"/>
                      </a:cubicBezTo>
                      <a:cubicBezTo>
                        <a:pt x="65" y="151"/>
                        <a:pt x="65" y="151"/>
                        <a:pt x="65" y="151"/>
                      </a:cubicBezTo>
                      <a:cubicBezTo>
                        <a:pt x="82" y="167"/>
                        <a:pt x="82" y="167"/>
                        <a:pt x="82" y="167"/>
                      </a:cubicBezTo>
                      <a:cubicBezTo>
                        <a:pt x="62" y="185"/>
                        <a:pt x="62" y="185"/>
                        <a:pt x="62" y="185"/>
                      </a:cubicBezTo>
                      <a:cubicBezTo>
                        <a:pt x="59" y="167"/>
                        <a:pt x="59" y="167"/>
                        <a:pt x="59" y="167"/>
                      </a:cubicBezTo>
                      <a:cubicBezTo>
                        <a:pt x="52" y="168"/>
                        <a:pt x="52" y="168"/>
                        <a:pt x="52" y="168"/>
                      </a:cubicBezTo>
                      <a:cubicBezTo>
                        <a:pt x="57" y="198"/>
                        <a:pt x="57" y="198"/>
                        <a:pt x="57" y="198"/>
                      </a:cubicBezTo>
                      <a:cubicBezTo>
                        <a:pt x="68" y="188"/>
                        <a:pt x="68" y="188"/>
                        <a:pt x="68" y="188"/>
                      </a:cubicBezTo>
                      <a:cubicBezTo>
                        <a:pt x="73" y="195"/>
                        <a:pt x="73" y="195"/>
                        <a:pt x="73" y="195"/>
                      </a:cubicBezTo>
                      <a:cubicBezTo>
                        <a:pt x="70" y="205"/>
                        <a:pt x="70" y="205"/>
                        <a:pt x="70" y="205"/>
                      </a:cubicBezTo>
                      <a:cubicBezTo>
                        <a:pt x="43" y="205"/>
                        <a:pt x="43" y="205"/>
                        <a:pt x="43" y="205"/>
                      </a:cubicBezTo>
                      <a:cubicBezTo>
                        <a:pt x="46" y="182"/>
                        <a:pt x="46" y="182"/>
                        <a:pt x="46" y="182"/>
                      </a:cubicBezTo>
                      <a:cubicBezTo>
                        <a:pt x="39" y="181"/>
                        <a:pt x="39" y="181"/>
                        <a:pt x="39" y="181"/>
                      </a:cubicBezTo>
                      <a:cubicBezTo>
                        <a:pt x="36" y="205"/>
                        <a:pt x="36" y="205"/>
                        <a:pt x="36" y="205"/>
                      </a:cubicBezTo>
                      <a:cubicBezTo>
                        <a:pt x="10" y="205"/>
                        <a:pt x="10" y="205"/>
                        <a:pt x="10" y="205"/>
                      </a:cubicBezTo>
                      <a:lnTo>
                        <a:pt x="18" y="178"/>
                      </a:lnTo>
                      <a:close/>
                      <a:moveTo>
                        <a:pt x="199" y="205"/>
                      </a:moveTo>
                      <a:cubicBezTo>
                        <a:pt x="121" y="205"/>
                        <a:pt x="121" y="205"/>
                        <a:pt x="121" y="205"/>
                      </a:cubicBezTo>
                      <a:cubicBezTo>
                        <a:pt x="117" y="205"/>
                        <a:pt x="117" y="205"/>
                        <a:pt x="117" y="205"/>
                      </a:cubicBezTo>
                      <a:cubicBezTo>
                        <a:pt x="116" y="205"/>
                        <a:pt x="114" y="203"/>
                        <a:pt x="114" y="202"/>
                      </a:cubicBezTo>
                      <a:cubicBezTo>
                        <a:pt x="114" y="174"/>
                        <a:pt x="114" y="174"/>
                        <a:pt x="114" y="174"/>
                      </a:cubicBezTo>
                      <a:cubicBezTo>
                        <a:pt x="148" y="174"/>
                        <a:pt x="148" y="174"/>
                        <a:pt x="148" y="174"/>
                      </a:cubicBezTo>
                      <a:cubicBezTo>
                        <a:pt x="148" y="181"/>
                        <a:pt x="148" y="181"/>
                        <a:pt x="148" y="181"/>
                      </a:cubicBezTo>
                      <a:cubicBezTo>
                        <a:pt x="169" y="181"/>
                        <a:pt x="169" y="181"/>
                        <a:pt x="169" y="181"/>
                      </a:cubicBezTo>
                      <a:cubicBezTo>
                        <a:pt x="169" y="174"/>
                        <a:pt x="169" y="174"/>
                        <a:pt x="169" y="174"/>
                      </a:cubicBezTo>
                      <a:cubicBezTo>
                        <a:pt x="189" y="174"/>
                        <a:pt x="189" y="174"/>
                        <a:pt x="189" y="174"/>
                      </a:cubicBezTo>
                      <a:cubicBezTo>
                        <a:pt x="189" y="168"/>
                        <a:pt x="189" y="168"/>
                        <a:pt x="189" y="168"/>
                      </a:cubicBezTo>
                      <a:cubicBezTo>
                        <a:pt x="169" y="168"/>
                        <a:pt x="169" y="168"/>
                        <a:pt x="169" y="168"/>
                      </a:cubicBezTo>
                      <a:cubicBezTo>
                        <a:pt x="169" y="161"/>
                        <a:pt x="169" y="161"/>
                        <a:pt x="169" y="161"/>
                      </a:cubicBezTo>
                      <a:cubicBezTo>
                        <a:pt x="148" y="161"/>
                        <a:pt x="148" y="161"/>
                        <a:pt x="148" y="161"/>
                      </a:cubicBezTo>
                      <a:cubicBezTo>
                        <a:pt x="148" y="168"/>
                        <a:pt x="148" y="168"/>
                        <a:pt x="148" y="168"/>
                      </a:cubicBezTo>
                      <a:cubicBezTo>
                        <a:pt x="114" y="168"/>
                        <a:pt x="114" y="168"/>
                        <a:pt x="114" y="168"/>
                      </a:cubicBezTo>
                      <a:cubicBezTo>
                        <a:pt x="114" y="140"/>
                        <a:pt x="114" y="140"/>
                        <a:pt x="114" y="140"/>
                      </a:cubicBezTo>
                      <a:cubicBezTo>
                        <a:pt x="114" y="138"/>
                        <a:pt x="116" y="137"/>
                        <a:pt x="117" y="137"/>
                      </a:cubicBezTo>
                      <a:cubicBezTo>
                        <a:pt x="199" y="137"/>
                        <a:pt x="199" y="137"/>
                        <a:pt x="199" y="137"/>
                      </a:cubicBezTo>
                      <a:cubicBezTo>
                        <a:pt x="201" y="137"/>
                        <a:pt x="203" y="138"/>
                        <a:pt x="203" y="140"/>
                      </a:cubicBezTo>
                      <a:cubicBezTo>
                        <a:pt x="203" y="168"/>
                        <a:pt x="203" y="168"/>
                        <a:pt x="203" y="168"/>
                      </a:cubicBezTo>
                      <a:cubicBezTo>
                        <a:pt x="196" y="168"/>
                        <a:pt x="196" y="168"/>
                        <a:pt x="196" y="168"/>
                      </a:cubicBezTo>
                      <a:cubicBezTo>
                        <a:pt x="196" y="174"/>
                        <a:pt x="196" y="174"/>
                        <a:pt x="196" y="174"/>
                      </a:cubicBezTo>
                      <a:cubicBezTo>
                        <a:pt x="203" y="174"/>
                        <a:pt x="203" y="174"/>
                        <a:pt x="203" y="174"/>
                      </a:cubicBezTo>
                      <a:cubicBezTo>
                        <a:pt x="203" y="202"/>
                        <a:pt x="203" y="202"/>
                        <a:pt x="203" y="202"/>
                      </a:cubicBezTo>
                      <a:cubicBezTo>
                        <a:pt x="203" y="203"/>
                        <a:pt x="201" y="205"/>
                        <a:pt x="199" y="205"/>
                      </a:cubicBezTo>
                      <a:close/>
                      <a:moveTo>
                        <a:pt x="155" y="174"/>
                      </a:moveTo>
                      <a:cubicBezTo>
                        <a:pt x="155" y="168"/>
                        <a:pt x="155" y="168"/>
                        <a:pt x="155" y="168"/>
                      </a:cubicBezTo>
                      <a:cubicBezTo>
                        <a:pt x="162" y="168"/>
                        <a:pt x="162" y="168"/>
                        <a:pt x="162" y="168"/>
                      </a:cubicBezTo>
                      <a:cubicBezTo>
                        <a:pt x="162" y="174"/>
                        <a:pt x="162" y="174"/>
                        <a:pt x="162" y="174"/>
                      </a:cubicBezTo>
                      <a:lnTo>
                        <a:pt x="155" y="17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30" name="Freeform 115">
                  <a:extLst>
                    <a:ext uri="{FF2B5EF4-FFF2-40B4-BE49-F238E27FC236}">
                      <a16:creationId xmlns:a16="http://schemas.microsoft.com/office/drawing/2014/main" id="{413860F4-E8F4-8FE5-49DA-BF06BBCD4A45}"/>
                    </a:ext>
                  </a:extLst>
                </p:cNvPr>
                <p:cNvSpPr>
                  <a:spLocks noEditPoints="1"/>
                </p:cNvSpPr>
                <p:nvPr userDrawn="1"/>
              </p:nvSpPr>
              <p:spPr bwMode="auto">
                <a:xfrm>
                  <a:off x="4093265" y="5570538"/>
                  <a:ext cx="53838" cy="53975"/>
                </a:xfrm>
                <a:custGeom>
                  <a:avLst/>
                  <a:gdLst>
                    <a:gd name="T0" fmla="*/ 17 w 17"/>
                    <a:gd name="T1" fmla="*/ 9 h 17"/>
                    <a:gd name="T2" fmla="*/ 9 w 17"/>
                    <a:gd name="T3" fmla="*/ 0 h 17"/>
                    <a:gd name="T4" fmla="*/ 0 w 17"/>
                    <a:gd name="T5" fmla="*/ 9 h 17"/>
                    <a:gd name="T6" fmla="*/ 9 w 17"/>
                    <a:gd name="T7" fmla="*/ 17 h 17"/>
                    <a:gd name="T8" fmla="*/ 17 w 17"/>
                    <a:gd name="T9" fmla="*/ 9 h 17"/>
                    <a:gd name="T10" fmla="*/ 9 w 17"/>
                    <a:gd name="T11" fmla="*/ 10 h 17"/>
                    <a:gd name="T12" fmla="*/ 7 w 17"/>
                    <a:gd name="T13" fmla="*/ 9 h 17"/>
                    <a:gd name="T14" fmla="*/ 9 w 17"/>
                    <a:gd name="T15" fmla="*/ 7 h 17"/>
                    <a:gd name="T16" fmla="*/ 10 w 17"/>
                    <a:gd name="T17" fmla="*/ 9 h 17"/>
                    <a:gd name="T18" fmla="*/ 9 w 17"/>
                    <a:gd name="T19"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17" y="9"/>
                      </a:moveTo>
                      <a:cubicBezTo>
                        <a:pt x="17" y="4"/>
                        <a:pt x="13" y="0"/>
                        <a:pt x="9" y="0"/>
                      </a:cubicBezTo>
                      <a:cubicBezTo>
                        <a:pt x="4" y="0"/>
                        <a:pt x="0" y="4"/>
                        <a:pt x="0" y="9"/>
                      </a:cubicBezTo>
                      <a:cubicBezTo>
                        <a:pt x="0" y="13"/>
                        <a:pt x="4" y="17"/>
                        <a:pt x="9" y="17"/>
                      </a:cubicBezTo>
                      <a:cubicBezTo>
                        <a:pt x="13" y="17"/>
                        <a:pt x="17" y="13"/>
                        <a:pt x="17" y="9"/>
                      </a:cubicBezTo>
                      <a:close/>
                      <a:moveTo>
                        <a:pt x="9" y="10"/>
                      </a:moveTo>
                      <a:cubicBezTo>
                        <a:pt x="8" y="10"/>
                        <a:pt x="7" y="10"/>
                        <a:pt x="7" y="9"/>
                      </a:cubicBezTo>
                      <a:cubicBezTo>
                        <a:pt x="7" y="8"/>
                        <a:pt x="8" y="7"/>
                        <a:pt x="9" y="7"/>
                      </a:cubicBezTo>
                      <a:cubicBezTo>
                        <a:pt x="10" y="7"/>
                        <a:pt x="10" y="8"/>
                        <a:pt x="10" y="9"/>
                      </a:cubicBezTo>
                      <a:cubicBezTo>
                        <a:pt x="10" y="10"/>
                        <a:pt x="10" y="10"/>
                        <a:pt x="9"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31" name="Freeform 116">
                  <a:extLst>
                    <a:ext uri="{FF2B5EF4-FFF2-40B4-BE49-F238E27FC236}">
                      <a16:creationId xmlns:a16="http://schemas.microsoft.com/office/drawing/2014/main" id="{B0D1FF4D-761C-5903-ABA2-8C62C299E8AC}"/>
                    </a:ext>
                  </a:extLst>
                </p:cNvPr>
                <p:cNvSpPr>
                  <a:spLocks noEditPoints="1"/>
                </p:cNvSpPr>
                <p:nvPr userDrawn="1"/>
              </p:nvSpPr>
              <p:spPr bwMode="auto">
                <a:xfrm>
                  <a:off x="4232610" y="5570538"/>
                  <a:ext cx="53838" cy="53975"/>
                </a:xfrm>
                <a:custGeom>
                  <a:avLst/>
                  <a:gdLst>
                    <a:gd name="T0" fmla="*/ 9 w 17"/>
                    <a:gd name="T1" fmla="*/ 17 h 17"/>
                    <a:gd name="T2" fmla="*/ 17 w 17"/>
                    <a:gd name="T3" fmla="*/ 9 h 17"/>
                    <a:gd name="T4" fmla="*/ 9 w 17"/>
                    <a:gd name="T5" fmla="*/ 0 h 17"/>
                    <a:gd name="T6" fmla="*/ 0 w 17"/>
                    <a:gd name="T7" fmla="*/ 9 h 17"/>
                    <a:gd name="T8" fmla="*/ 9 w 17"/>
                    <a:gd name="T9" fmla="*/ 17 h 17"/>
                    <a:gd name="T10" fmla="*/ 9 w 17"/>
                    <a:gd name="T11" fmla="*/ 7 h 17"/>
                    <a:gd name="T12" fmla="*/ 11 w 17"/>
                    <a:gd name="T13" fmla="*/ 9 h 17"/>
                    <a:gd name="T14" fmla="*/ 9 w 17"/>
                    <a:gd name="T15" fmla="*/ 10 h 17"/>
                    <a:gd name="T16" fmla="*/ 7 w 17"/>
                    <a:gd name="T17" fmla="*/ 9 h 17"/>
                    <a:gd name="T18" fmla="*/ 9 w 17"/>
                    <a:gd name="T19"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17"/>
                      </a:moveTo>
                      <a:cubicBezTo>
                        <a:pt x="14" y="17"/>
                        <a:pt x="17" y="13"/>
                        <a:pt x="17" y="9"/>
                      </a:cubicBezTo>
                      <a:cubicBezTo>
                        <a:pt x="17" y="4"/>
                        <a:pt x="14" y="0"/>
                        <a:pt x="9" y="0"/>
                      </a:cubicBezTo>
                      <a:cubicBezTo>
                        <a:pt x="4" y="0"/>
                        <a:pt x="0" y="4"/>
                        <a:pt x="0" y="9"/>
                      </a:cubicBezTo>
                      <a:cubicBezTo>
                        <a:pt x="0" y="13"/>
                        <a:pt x="4" y="17"/>
                        <a:pt x="9" y="17"/>
                      </a:cubicBezTo>
                      <a:close/>
                      <a:moveTo>
                        <a:pt x="9" y="7"/>
                      </a:moveTo>
                      <a:cubicBezTo>
                        <a:pt x="10" y="7"/>
                        <a:pt x="11" y="8"/>
                        <a:pt x="11" y="9"/>
                      </a:cubicBezTo>
                      <a:cubicBezTo>
                        <a:pt x="11" y="10"/>
                        <a:pt x="10" y="10"/>
                        <a:pt x="9" y="10"/>
                      </a:cubicBezTo>
                      <a:cubicBezTo>
                        <a:pt x="8" y="10"/>
                        <a:pt x="7" y="10"/>
                        <a:pt x="7" y="9"/>
                      </a:cubicBezTo>
                      <a:cubicBezTo>
                        <a:pt x="7" y="8"/>
                        <a:pt x="8" y="7"/>
                        <a:pt x="9"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32" name="Freeform 117">
                  <a:extLst>
                    <a:ext uri="{FF2B5EF4-FFF2-40B4-BE49-F238E27FC236}">
                      <a16:creationId xmlns:a16="http://schemas.microsoft.com/office/drawing/2014/main" id="{334B052B-420C-E407-74E9-DB105754A1C6}"/>
                    </a:ext>
                  </a:extLst>
                </p:cNvPr>
                <p:cNvSpPr>
                  <a:spLocks/>
                </p:cNvSpPr>
                <p:nvPr userDrawn="1"/>
              </p:nvSpPr>
              <p:spPr bwMode="auto">
                <a:xfrm>
                  <a:off x="4137602" y="5691188"/>
                  <a:ext cx="107676" cy="41275"/>
                </a:xfrm>
                <a:custGeom>
                  <a:avLst/>
                  <a:gdLst>
                    <a:gd name="T0" fmla="*/ 34 w 34"/>
                    <a:gd name="T1" fmla="*/ 3 h 13"/>
                    <a:gd name="T2" fmla="*/ 34 w 34"/>
                    <a:gd name="T3" fmla="*/ 0 h 13"/>
                    <a:gd name="T4" fmla="*/ 27 w 34"/>
                    <a:gd name="T5" fmla="*/ 0 h 13"/>
                    <a:gd name="T6" fmla="*/ 27 w 34"/>
                    <a:gd name="T7" fmla="*/ 3 h 13"/>
                    <a:gd name="T8" fmla="*/ 24 w 34"/>
                    <a:gd name="T9" fmla="*/ 6 h 13"/>
                    <a:gd name="T10" fmla="*/ 10 w 34"/>
                    <a:gd name="T11" fmla="*/ 6 h 13"/>
                    <a:gd name="T12" fmla="*/ 7 w 34"/>
                    <a:gd name="T13" fmla="*/ 3 h 13"/>
                    <a:gd name="T14" fmla="*/ 7 w 34"/>
                    <a:gd name="T15" fmla="*/ 0 h 13"/>
                    <a:gd name="T16" fmla="*/ 0 w 34"/>
                    <a:gd name="T17" fmla="*/ 0 h 13"/>
                    <a:gd name="T18" fmla="*/ 0 w 34"/>
                    <a:gd name="T19" fmla="*/ 3 h 13"/>
                    <a:gd name="T20" fmla="*/ 10 w 34"/>
                    <a:gd name="T21" fmla="*/ 13 h 13"/>
                    <a:gd name="T22" fmla="*/ 24 w 34"/>
                    <a:gd name="T23" fmla="*/ 13 h 13"/>
                    <a:gd name="T24" fmla="*/ 34 w 34"/>
                    <a:gd name="T25"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3">
                      <a:moveTo>
                        <a:pt x="34" y="3"/>
                      </a:moveTo>
                      <a:cubicBezTo>
                        <a:pt x="34" y="0"/>
                        <a:pt x="34" y="0"/>
                        <a:pt x="34" y="0"/>
                      </a:cubicBezTo>
                      <a:cubicBezTo>
                        <a:pt x="27" y="0"/>
                        <a:pt x="27" y="0"/>
                        <a:pt x="27" y="0"/>
                      </a:cubicBezTo>
                      <a:cubicBezTo>
                        <a:pt x="27" y="3"/>
                        <a:pt x="27" y="3"/>
                        <a:pt x="27" y="3"/>
                      </a:cubicBezTo>
                      <a:cubicBezTo>
                        <a:pt x="27" y="5"/>
                        <a:pt x="25" y="6"/>
                        <a:pt x="24" y="6"/>
                      </a:cubicBezTo>
                      <a:cubicBezTo>
                        <a:pt x="10" y="6"/>
                        <a:pt x="10" y="6"/>
                        <a:pt x="10" y="6"/>
                      </a:cubicBezTo>
                      <a:cubicBezTo>
                        <a:pt x="8" y="6"/>
                        <a:pt x="7" y="5"/>
                        <a:pt x="7" y="3"/>
                      </a:cubicBezTo>
                      <a:cubicBezTo>
                        <a:pt x="7" y="0"/>
                        <a:pt x="7" y="0"/>
                        <a:pt x="7" y="0"/>
                      </a:cubicBezTo>
                      <a:cubicBezTo>
                        <a:pt x="0" y="0"/>
                        <a:pt x="0" y="0"/>
                        <a:pt x="0" y="0"/>
                      </a:cubicBezTo>
                      <a:cubicBezTo>
                        <a:pt x="0" y="3"/>
                        <a:pt x="0" y="3"/>
                        <a:pt x="0" y="3"/>
                      </a:cubicBezTo>
                      <a:cubicBezTo>
                        <a:pt x="0" y="9"/>
                        <a:pt x="4" y="13"/>
                        <a:pt x="10" y="13"/>
                      </a:cubicBezTo>
                      <a:cubicBezTo>
                        <a:pt x="24" y="13"/>
                        <a:pt x="24" y="13"/>
                        <a:pt x="24" y="13"/>
                      </a:cubicBezTo>
                      <a:cubicBezTo>
                        <a:pt x="29" y="13"/>
                        <a:pt x="34" y="9"/>
                        <a:pt x="34"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15" name="Group 23" descr="computer nerd icon">
                <a:extLst>
                  <a:ext uri="{FF2B5EF4-FFF2-40B4-BE49-F238E27FC236}">
                    <a16:creationId xmlns:a16="http://schemas.microsoft.com/office/drawing/2014/main" id="{2FDA9682-A387-17BF-379D-F688D0B3FAD2}"/>
                  </a:ext>
                </a:extLst>
              </p:cNvPr>
              <p:cNvGrpSpPr/>
              <p:nvPr/>
            </p:nvGrpSpPr>
            <p:grpSpPr>
              <a:xfrm>
                <a:off x="486990" y="1059689"/>
                <a:ext cx="323916" cy="295258"/>
                <a:chOff x="5602288" y="5287963"/>
                <a:chExt cx="661987" cy="669925"/>
              </a:xfrm>
              <a:solidFill>
                <a:srgbClr val="2D86EA"/>
              </a:solidFill>
            </p:grpSpPr>
            <p:sp>
              <p:nvSpPr>
                <p:cNvPr id="25" name="Freeform 14">
                  <a:extLst>
                    <a:ext uri="{FF2B5EF4-FFF2-40B4-BE49-F238E27FC236}">
                      <a16:creationId xmlns:a16="http://schemas.microsoft.com/office/drawing/2014/main" id="{E3E0C181-C0ED-8D5A-1CC6-9C90C69CF4C8}"/>
                    </a:ext>
                  </a:extLst>
                </p:cNvPr>
                <p:cNvSpPr>
                  <a:spLocks noEditPoints="1"/>
                </p:cNvSpPr>
                <p:nvPr userDrawn="1"/>
              </p:nvSpPr>
              <p:spPr bwMode="auto">
                <a:xfrm>
                  <a:off x="5602288" y="5287963"/>
                  <a:ext cx="661987" cy="669925"/>
                </a:xfrm>
                <a:custGeom>
                  <a:avLst/>
                  <a:gdLst>
                    <a:gd name="T0" fmla="*/ 133 w 209"/>
                    <a:gd name="T1" fmla="*/ 109 h 212"/>
                    <a:gd name="T2" fmla="*/ 126 w 209"/>
                    <a:gd name="T3" fmla="*/ 18 h 212"/>
                    <a:gd name="T4" fmla="*/ 86 w 209"/>
                    <a:gd name="T5" fmla="*/ 0 h 212"/>
                    <a:gd name="T6" fmla="*/ 39 w 209"/>
                    <a:gd name="T7" fmla="*/ 109 h 212"/>
                    <a:gd name="T8" fmla="*/ 45 w 209"/>
                    <a:gd name="T9" fmla="*/ 147 h 212"/>
                    <a:gd name="T10" fmla="*/ 120 w 209"/>
                    <a:gd name="T11" fmla="*/ 212 h 212"/>
                    <a:gd name="T12" fmla="*/ 195 w 209"/>
                    <a:gd name="T13" fmla="*/ 205 h 212"/>
                    <a:gd name="T14" fmla="*/ 199 w 209"/>
                    <a:gd name="T15" fmla="*/ 198 h 212"/>
                    <a:gd name="T16" fmla="*/ 199 w 209"/>
                    <a:gd name="T17" fmla="*/ 116 h 212"/>
                    <a:gd name="T18" fmla="*/ 113 w 209"/>
                    <a:gd name="T19" fmla="*/ 178 h 212"/>
                    <a:gd name="T20" fmla="*/ 199 w 209"/>
                    <a:gd name="T21" fmla="*/ 123 h 212"/>
                    <a:gd name="T22" fmla="*/ 57 w 209"/>
                    <a:gd name="T23" fmla="*/ 152 h 212"/>
                    <a:gd name="T24" fmla="*/ 60 w 209"/>
                    <a:gd name="T25" fmla="*/ 184 h 212"/>
                    <a:gd name="T26" fmla="*/ 74 w 209"/>
                    <a:gd name="T27" fmla="*/ 161 h 212"/>
                    <a:gd name="T28" fmla="*/ 74 w 209"/>
                    <a:gd name="T29" fmla="*/ 161 h 212"/>
                    <a:gd name="T30" fmla="*/ 86 w 209"/>
                    <a:gd name="T31" fmla="*/ 198 h 212"/>
                    <a:gd name="T32" fmla="*/ 95 w 209"/>
                    <a:gd name="T33" fmla="*/ 170 h 212"/>
                    <a:gd name="T34" fmla="*/ 95 w 209"/>
                    <a:gd name="T35" fmla="*/ 170 h 212"/>
                    <a:gd name="T36" fmla="*/ 86 w 209"/>
                    <a:gd name="T37" fmla="*/ 157 h 212"/>
                    <a:gd name="T38" fmla="*/ 69 w 209"/>
                    <a:gd name="T39" fmla="*/ 144 h 212"/>
                    <a:gd name="T40" fmla="*/ 103 w 209"/>
                    <a:gd name="T41" fmla="*/ 146 h 212"/>
                    <a:gd name="T42" fmla="*/ 107 w 209"/>
                    <a:gd name="T43" fmla="*/ 188 h 212"/>
                    <a:gd name="T44" fmla="*/ 93 w 209"/>
                    <a:gd name="T45" fmla="*/ 82 h 212"/>
                    <a:gd name="T46" fmla="*/ 59 w 209"/>
                    <a:gd name="T47" fmla="*/ 72 h 212"/>
                    <a:gd name="T48" fmla="*/ 127 w 209"/>
                    <a:gd name="T49" fmla="*/ 68 h 212"/>
                    <a:gd name="T50" fmla="*/ 103 w 209"/>
                    <a:gd name="T51" fmla="*/ 72 h 212"/>
                    <a:gd name="T52" fmla="*/ 45 w 209"/>
                    <a:gd name="T53" fmla="*/ 82 h 212"/>
                    <a:gd name="T54" fmla="*/ 49 w 209"/>
                    <a:gd name="T55" fmla="*/ 79 h 212"/>
                    <a:gd name="T56" fmla="*/ 73 w 209"/>
                    <a:gd name="T57" fmla="*/ 89 h 212"/>
                    <a:gd name="T58" fmla="*/ 45 w 209"/>
                    <a:gd name="T59" fmla="*/ 89 h 212"/>
                    <a:gd name="T60" fmla="*/ 103 w 209"/>
                    <a:gd name="T61" fmla="*/ 79 h 212"/>
                    <a:gd name="T62" fmla="*/ 127 w 209"/>
                    <a:gd name="T63" fmla="*/ 89 h 212"/>
                    <a:gd name="T64" fmla="*/ 100 w 209"/>
                    <a:gd name="T65" fmla="*/ 89 h 212"/>
                    <a:gd name="T66" fmla="*/ 134 w 209"/>
                    <a:gd name="T67" fmla="*/ 99 h 212"/>
                    <a:gd name="T68" fmla="*/ 141 w 209"/>
                    <a:gd name="T69" fmla="*/ 93 h 212"/>
                    <a:gd name="T70" fmla="*/ 92 w 209"/>
                    <a:gd name="T71" fmla="*/ 7 h 212"/>
                    <a:gd name="T72" fmla="*/ 122 w 209"/>
                    <a:gd name="T73" fmla="*/ 24 h 212"/>
                    <a:gd name="T74" fmla="*/ 134 w 209"/>
                    <a:gd name="T75" fmla="*/ 76 h 212"/>
                    <a:gd name="T76" fmla="*/ 117 w 209"/>
                    <a:gd name="T77" fmla="*/ 55 h 212"/>
                    <a:gd name="T78" fmla="*/ 45 w 209"/>
                    <a:gd name="T79" fmla="*/ 73 h 212"/>
                    <a:gd name="T80" fmla="*/ 41 w 209"/>
                    <a:gd name="T81" fmla="*/ 76 h 212"/>
                    <a:gd name="T82" fmla="*/ 86 w 209"/>
                    <a:gd name="T83" fmla="*/ 7 h 212"/>
                    <a:gd name="T84" fmla="*/ 38 w 209"/>
                    <a:gd name="T85" fmla="*/ 86 h 212"/>
                    <a:gd name="T86" fmla="*/ 39 w 209"/>
                    <a:gd name="T87" fmla="*/ 102 h 212"/>
                    <a:gd name="T88" fmla="*/ 45 w 209"/>
                    <a:gd name="T89" fmla="*/ 99 h 212"/>
                    <a:gd name="T90" fmla="*/ 79 w 209"/>
                    <a:gd name="T91" fmla="*/ 89 h 212"/>
                    <a:gd name="T92" fmla="*/ 124 w 209"/>
                    <a:gd name="T93" fmla="*/ 99 h 212"/>
                    <a:gd name="T94" fmla="*/ 123 w 209"/>
                    <a:gd name="T95" fmla="*/ 116 h 212"/>
                    <a:gd name="T96" fmla="*/ 107 w 209"/>
                    <a:gd name="T97" fmla="*/ 135 h 212"/>
                    <a:gd name="T98" fmla="*/ 17 w 209"/>
                    <a:gd name="T99" fmla="*/ 178 h 212"/>
                    <a:gd name="T100" fmla="*/ 44 w 209"/>
                    <a:gd name="T101" fmla="*/ 166 h 212"/>
                    <a:gd name="T102" fmla="*/ 76 w 209"/>
                    <a:gd name="T103" fmla="*/ 205 h 212"/>
                    <a:gd name="T104" fmla="*/ 38 w 209"/>
                    <a:gd name="T105" fmla="*/ 181 h 212"/>
                    <a:gd name="T106" fmla="*/ 17 w 209"/>
                    <a:gd name="T107" fmla="*/ 178 h 212"/>
                    <a:gd name="T108" fmla="*/ 117 w 209"/>
                    <a:gd name="T109" fmla="*/ 198 h 212"/>
                    <a:gd name="T110" fmla="*/ 120 w 209"/>
                    <a:gd name="T111" fmla="*/ 205 h 212"/>
                    <a:gd name="T112" fmla="*/ 137 w 209"/>
                    <a:gd name="T113" fmla="*/ 205 h 212"/>
                    <a:gd name="T114" fmla="*/ 178 w 209"/>
                    <a:gd name="T115" fmla="*/ 198 h 212"/>
                    <a:gd name="T116" fmla="*/ 117 w 209"/>
                    <a:gd name="T117" fmla="*/ 191 h 212"/>
                    <a:gd name="T118" fmla="*/ 202 w 209"/>
                    <a:gd name="T119" fmla="*/ 18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9" h="212">
                      <a:moveTo>
                        <a:pt x="199" y="116"/>
                      </a:moveTo>
                      <a:cubicBezTo>
                        <a:pt x="131" y="116"/>
                        <a:pt x="131" y="116"/>
                        <a:pt x="131" y="116"/>
                      </a:cubicBezTo>
                      <a:cubicBezTo>
                        <a:pt x="132" y="114"/>
                        <a:pt x="132" y="112"/>
                        <a:pt x="133" y="109"/>
                      </a:cubicBezTo>
                      <a:cubicBezTo>
                        <a:pt x="141" y="108"/>
                        <a:pt x="148" y="101"/>
                        <a:pt x="148" y="93"/>
                      </a:cubicBezTo>
                      <a:cubicBezTo>
                        <a:pt x="148" y="54"/>
                        <a:pt x="148" y="54"/>
                        <a:pt x="148" y="54"/>
                      </a:cubicBezTo>
                      <a:cubicBezTo>
                        <a:pt x="148" y="39"/>
                        <a:pt x="139" y="25"/>
                        <a:pt x="126" y="18"/>
                      </a:cubicBezTo>
                      <a:cubicBezTo>
                        <a:pt x="124" y="16"/>
                        <a:pt x="124" y="16"/>
                        <a:pt x="124" y="16"/>
                      </a:cubicBezTo>
                      <a:cubicBezTo>
                        <a:pt x="116" y="6"/>
                        <a:pt x="104" y="0"/>
                        <a:pt x="92" y="0"/>
                      </a:cubicBezTo>
                      <a:cubicBezTo>
                        <a:pt x="86" y="0"/>
                        <a:pt x="86" y="0"/>
                        <a:pt x="86" y="0"/>
                      </a:cubicBezTo>
                      <a:cubicBezTo>
                        <a:pt x="52" y="0"/>
                        <a:pt x="25" y="28"/>
                        <a:pt x="25" y="62"/>
                      </a:cubicBezTo>
                      <a:cubicBezTo>
                        <a:pt x="25" y="93"/>
                        <a:pt x="25" y="93"/>
                        <a:pt x="25" y="93"/>
                      </a:cubicBezTo>
                      <a:cubicBezTo>
                        <a:pt x="25" y="101"/>
                        <a:pt x="31" y="108"/>
                        <a:pt x="39" y="109"/>
                      </a:cubicBezTo>
                      <a:cubicBezTo>
                        <a:pt x="42" y="123"/>
                        <a:pt x="51" y="134"/>
                        <a:pt x="62" y="141"/>
                      </a:cubicBezTo>
                      <a:cubicBezTo>
                        <a:pt x="62" y="144"/>
                        <a:pt x="62" y="144"/>
                        <a:pt x="62" y="144"/>
                      </a:cubicBezTo>
                      <a:cubicBezTo>
                        <a:pt x="45" y="147"/>
                        <a:pt x="45" y="147"/>
                        <a:pt x="45" y="147"/>
                      </a:cubicBezTo>
                      <a:cubicBezTo>
                        <a:pt x="29" y="149"/>
                        <a:pt x="16" y="161"/>
                        <a:pt x="11" y="176"/>
                      </a:cubicBezTo>
                      <a:cubicBezTo>
                        <a:pt x="0" y="212"/>
                        <a:pt x="0" y="212"/>
                        <a:pt x="0" y="212"/>
                      </a:cubicBezTo>
                      <a:cubicBezTo>
                        <a:pt x="120" y="212"/>
                        <a:pt x="120" y="212"/>
                        <a:pt x="120" y="212"/>
                      </a:cubicBezTo>
                      <a:cubicBezTo>
                        <a:pt x="137" y="212"/>
                        <a:pt x="137" y="212"/>
                        <a:pt x="137" y="212"/>
                      </a:cubicBezTo>
                      <a:cubicBezTo>
                        <a:pt x="195" y="212"/>
                        <a:pt x="195" y="212"/>
                        <a:pt x="195" y="212"/>
                      </a:cubicBezTo>
                      <a:cubicBezTo>
                        <a:pt x="195" y="205"/>
                        <a:pt x="195" y="205"/>
                        <a:pt x="195" y="205"/>
                      </a:cubicBezTo>
                      <a:cubicBezTo>
                        <a:pt x="185" y="205"/>
                        <a:pt x="185" y="205"/>
                        <a:pt x="185" y="205"/>
                      </a:cubicBezTo>
                      <a:cubicBezTo>
                        <a:pt x="185" y="198"/>
                        <a:pt x="185" y="198"/>
                        <a:pt x="185" y="198"/>
                      </a:cubicBezTo>
                      <a:cubicBezTo>
                        <a:pt x="199" y="198"/>
                        <a:pt x="199" y="198"/>
                        <a:pt x="199" y="198"/>
                      </a:cubicBezTo>
                      <a:cubicBezTo>
                        <a:pt x="204" y="198"/>
                        <a:pt x="209" y="194"/>
                        <a:pt x="209" y="188"/>
                      </a:cubicBezTo>
                      <a:cubicBezTo>
                        <a:pt x="209" y="127"/>
                        <a:pt x="209" y="127"/>
                        <a:pt x="209" y="127"/>
                      </a:cubicBezTo>
                      <a:cubicBezTo>
                        <a:pt x="209" y="121"/>
                        <a:pt x="204" y="116"/>
                        <a:pt x="199" y="116"/>
                      </a:cubicBezTo>
                      <a:close/>
                      <a:moveTo>
                        <a:pt x="202" y="127"/>
                      </a:moveTo>
                      <a:cubicBezTo>
                        <a:pt x="202" y="178"/>
                        <a:pt x="202" y="178"/>
                        <a:pt x="202" y="178"/>
                      </a:cubicBezTo>
                      <a:cubicBezTo>
                        <a:pt x="113" y="178"/>
                        <a:pt x="113" y="178"/>
                        <a:pt x="113" y="178"/>
                      </a:cubicBezTo>
                      <a:cubicBezTo>
                        <a:pt x="113" y="127"/>
                        <a:pt x="113" y="127"/>
                        <a:pt x="113" y="127"/>
                      </a:cubicBezTo>
                      <a:cubicBezTo>
                        <a:pt x="113" y="125"/>
                        <a:pt x="115" y="123"/>
                        <a:pt x="117" y="123"/>
                      </a:cubicBezTo>
                      <a:cubicBezTo>
                        <a:pt x="199" y="123"/>
                        <a:pt x="199" y="123"/>
                        <a:pt x="199" y="123"/>
                      </a:cubicBezTo>
                      <a:cubicBezTo>
                        <a:pt x="201" y="123"/>
                        <a:pt x="202" y="125"/>
                        <a:pt x="202" y="127"/>
                      </a:cubicBezTo>
                      <a:close/>
                      <a:moveTo>
                        <a:pt x="53" y="162"/>
                      </a:moveTo>
                      <a:cubicBezTo>
                        <a:pt x="57" y="152"/>
                        <a:pt x="57" y="152"/>
                        <a:pt x="57" y="152"/>
                      </a:cubicBezTo>
                      <a:cubicBezTo>
                        <a:pt x="63" y="151"/>
                        <a:pt x="63" y="151"/>
                        <a:pt x="63" y="151"/>
                      </a:cubicBezTo>
                      <a:cubicBezTo>
                        <a:pt x="79" y="199"/>
                        <a:pt x="79" y="199"/>
                        <a:pt x="79" y="199"/>
                      </a:cubicBezTo>
                      <a:cubicBezTo>
                        <a:pt x="60" y="184"/>
                        <a:pt x="60" y="184"/>
                        <a:pt x="60" y="184"/>
                      </a:cubicBezTo>
                      <a:cubicBezTo>
                        <a:pt x="67" y="169"/>
                        <a:pt x="67" y="169"/>
                        <a:pt x="67" y="169"/>
                      </a:cubicBezTo>
                      <a:lnTo>
                        <a:pt x="53" y="162"/>
                      </a:lnTo>
                      <a:close/>
                      <a:moveTo>
                        <a:pt x="74" y="161"/>
                      </a:moveTo>
                      <a:cubicBezTo>
                        <a:pt x="76" y="162"/>
                        <a:pt x="78" y="163"/>
                        <a:pt x="80" y="164"/>
                      </a:cubicBezTo>
                      <a:cubicBezTo>
                        <a:pt x="77" y="170"/>
                        <a:pt x="77" y="170"/>
                        <a:pt x="77" y="170"/>
                      </a:cubicBezTo>
                      <a:lnTo>
                        <a:pt x="74" y="161"/>
                      </a:lnTo>
                      <a:close/>
                      <a:moveTo>
                        <a:pt x="86" y="167"/>
                      </a:moveTo>
                      <a:cubicBezTo>
                        <a:pt x="93" y="178"/>
                        <a:pt x="93" y="178"/>
                        <a:pt x="93" y="178"/>
                      </a:cubicBezTo>
                      <a:cubicBezTo>
                        <a:pt x="86" y="198"/>
                        <a:pt x="86" y="198"/>
                        <a:pt x="86" y="198"/>
                      </a:cubicBezTo>
                      <a:cubicBezTo>
                        <a:pt x="80" y="178"/>
                        <a:pt x="80" y="178"/>
                        <a:pt x="80" y="178"/>
                      </a:cubicBezTo>
                      <a:lnTo>
                        <a:pt x="86" y="167"/>
                      </a:lnTo>
                      <a:close/>
                      <a:moveTo>
                        <a:pt x="95" y="170"/>
                      </a:moveTo>
                      <a:cubicBezTo>
                        <a:pt x="92" y="164"/>
                        <a:pt x="92" y="164"/>
                        <a:pt x="92" y="164"/>
                      </a:cubicBezTo>
                      <a:cubicBezTo>
                        <a:pt x="94" y="163"/>
                        <a:pt x="96" y="162"/>
                        <a:pt x="98" y="161"/>
                      </a:cubicBezTo>
                      <a:lnTo>
                        <a:pt x="95" y="170"/>
                      </a:lnTo>
                      <a:close/>
                      <a:moveTo>
                        <a:pt x="103" y="146"/>
                      </a:moveTo>
                      <a:cubicBezTo>
                        <a:pt x="103" y="147"/>
                        <a:pt x="103" y="147"/>
                        <a:pt x="103" y="147"/>
                      </a:cubicBezTo>
                      <a:cubicBezTo>
                        <a:pt x="102" y="150"/>
                        <a:pt x="98" y="157"/>
                        <a:pt x="86" y="157"/>
                      </a:cubicBezTo>
                      <a:cubicBezTo>
                        <a:pt x="74" y="157"/>
                        <a:pt x="70" y="150"/>
                        <a:pt x="69" y="147"/>
                      </a:cubicBezTo>
                      <a:cubicBezTo>
                        <a:pt x="69" y="146"/>
                        <a:pt x="69" y="146"/>
                        <a:pt x="69" y="146"/>
                      </a:cubicBezTo>
                      <a:cubicBezTo>
                        <a:pt x="69" y="144"/>
                        <a:pt x="69" y="144"/>
                        <a:pt x="69" y="144"/>
                      </a:cubicBezTo>
                      <a:cubicBezTo>
                        <a:pt x="74" y="146"/>
                        <a:pt x="80" y="147"/>
                        <a:pt x="86" y="147"/>
                      </a:cubicBezTo>
                      <a:cubicBezTo>
                        <a:pt x="92" y="147"/>
                        <a:pt x="98" y="146"/>
                        <a:pt x="103" y="144"/>
                      </a:cubicBezTo>
                      <a:lnTo>
                        <a:pt x="103" y="146"/>
                      </a:lnTo>
                      <a:close/>
                      <a:moveTo>
                        <a:pt x="107" y="158"/>
                      </a:moveTo>
                      <a:cubicBezTo>
                        <a:pt x="107" y="188"/>
                        <a:pt x="107" y="188"/>
                        <a:pt x="107" y="188"/>
                      </a:cubicBezTo>
                      <a:cubicBezTo>
                        <a:pt x="107" y="188"/>
                        <a:pt x="107" y="188"/>
                        <a:pt x="107" y="188"/>
                      </a:cubicBezTo>
                      <a:cubicBezTo>
                        <a:pt x="93" y="199"/>
                        <a:pt x="93" y="199"/>
                        <a:pt x="93" y="199"/>
                      </a:cubicBezTo>
                      <a:lnTo>
                        <a:pt x="107" y="158"/>
                      </a:lnTo>
                      <a:close/>
                      <a:moveTo>
                        <a:pt x="93" y="82"/>
                      </a:moveTo>
                      <a:cubicBezTo>
                        <a:pt x="79" y="82"/>
                        <a:pt x="79" y="82"/>
                        <a:pt x="79" y="82"/>
                      </a:cubicBezTo>
                      <a:cubicBezTo>
                        <a:pt x="79" y="77"/>
                        <a:pt x="75" y="72"/>
                        <a:pt x="69" y="72"/>
                      </a:cubicBezTo>
                      <a:cubicBezTo>
                        <a:pt x="59" y="72"/>
                        <a:pt x="59" y="72"/>
                        <a:pt x="59" y="72"/>
                      </a:cubicBezTo>
                      <a:cubicBezTo>
                        <a:pt x="75" y="63"/>
                        <a:pt x="93" y="58"/>
                        <a:pt x="111" y="58"/>
                      </a:cubicBezTo>
                      <a:cubicBezTo>
                        <a:pt x="112" y="59"/>
                        <a:pt x="112" y="59"/>
                        <a:pt x="112" y="59"/>
                      </a:cubicBezTo>
                      <a:cubicBezTo>
                        <a:pt x="115" y="64"/>
                        <a:pt x="121" y="67"/>
                        <a:pt x="127" y="68"/>
                      </a:cubicBezTo>
                      <a:cubicBezTo>
                        <a:pt x="127" y="73"/>
                        <a:pt x="127" y="73"/>
                        <a:pt x="127" y="73"/>
                      </a:cubicBezTo>
                      <a:cubicBezTo>
                        <a:pt x="126" y="72"/>
                        <a:pt x="125" y="72"/>
                        <a:pt x="124" y="72"/>
                      </a:cubicBezTo>
                      <a:cubicBezTo>
                        <a:pt x="103" y="72"/>
                        <a:pt x="103" y="72"/>
                        <a:pt x="103" y="72"/>
                      </a:cubicBezTo>
                      <a:cubicBezTo>
                        <a:pt x="98" y="72"/>
                        <a:pt x="93" y="77"/>
                        <a:pt x="93" y="82"/>
                      </a:cubicBezTo>
                      <a:close/>
                      <a:moveTo>
                        <a:pt x="45" y="86"/>
                      </a:moveTo>
                      <a:cubicBezTo>
                        <a:pt x="45" y="82"/>
                        <a:pt x="45" y="82"/>
                        <a:pt x="45" y="82"/>
                      </a:cubicBezTo>
                      <a:cubicBezTo>
                        <a:pt x="45" y="81"/>
                        <a:pt x="46" y="81"/>
                        <a:pt x="46" y="80"/>
                      </a:cubicBezTo>
                      <a:cubicBezTo>
                        <a:pt x="47" y="79"/>
                        <a:pt x="47" y="79"/>
                        <a:pt x="47" y="79"/>
                      </a:cubicBezTo>
                      <a:cubicBezTo>
                        <a:pt x="48" y="79"/>
                        <a:pt x="48" y="79"/>
                        <a:pt x="49" y="79"/>
                      </a:cubicBezTo>
                      <a:cubicBezTo>
                        <a:pt x="69" y="79"/>
                        <a:pt x="69" y="79"/>
                        <a:pt x="69" y="79"/>
                      </a:cubicBezTo>
                      <a:cubicBezTo>
                        <a:pt x="71" y="79"/>
                        <a:pt x="73" y="80"/>
                        <a:pt x="73" y="82"/>
                      </a:cubicBezTo>
                      <a:cubicBezTo>
                        <a:pt x="73" y="89"/>
                        <a:pt x="73" y="89"/>
                        <a:pt x="73" y="89"/>
                      </a:cubicBezTo>
                      <a:cubicBezTo>
                        <a:pt x="73" y="91"/>
                        <a:pt x="71" y="93"/>
                        <a:pt x="69" y="93"/>
                      </a:cubicBezTo>
                      <a:cubicBezTo>
                        <a:pt x="49" y="93"/>
                        <a:pt x="49" y="93"/>
                        <a:pt x="49" y="93"/>
                      </a:cubicBezTo>
                      <a:cubicBezTo>
                        <a:pt x="47" y="93"/>
                        <a:pt x="45" y="91"/>
                        <a:pt x="45" y="89"/>
                      </a:cubicBezTo>
                      <a:lnTo>
                        <a:pt x="45" y="86"/>
                      </a:lnTo>
                      <a:close/>
                      <a:moveTo>
                        <a:pt x="100" y="82"/>
                      </a:moveTo>
                      <a:cubicBezTo>
                        <a:pt x="100" y="80"/>
                        <a:pt x="101" y="79"/>
                        <a:pt x="103" y="79"/>
                      </a:cubicBezTo>
                      <a:cubicBezTo>
                        <a:pt x="124" y="79"/>
                        <a:pt x="124" y="79"/>
                        <a:pt x="124" y="79"/>
                      </a:cubicBezTo>
                      <a:cubicBezTo>
                        <a:pt x="126" y="79"/>
                        <a:pt x="127" y="80"/>
                        <a:pt x="127" y="82"/>
                      </a:cubicBezTo>
                      <a:cubicBezTo>
                        <a:pt x="127" y="89"/>
                        <a:pt x="127" y="89"/>
                        <a:pt x="127" y="89"/>
                      </a:cubicBezTo>
                      <a:cubicBezTo>
                        <a:pt x="127" y="91"/>
                        <a:pt x="126" y="93"/>
                        <a:pt x="124" y="93"/>
                      </a:cubicBezTo>
                      <a:cubicBezTo>
                        <a:pt x="103" y="93"/>
                        <a:pt x="103" y="93"/>
                        <a:pt x="103" y="93"/>
                      </a:cubicBezTo>
                      <a:cubicBezTo>
                        <a:pt x="101" y="93"/>
                        <a:pt x="100" y="91"/>
                        <a:pt x="100" y="89"/>
                      </a:cubicBezTo>
                      <a:lnTo>
                        <a:pt x="100" y="82"/>
                      </a:lnTo>
                      <a:close/>
                      <a:moveTo>
                        <a:pt x="134" y="102"/>
                      </a:moveTo>
                      <a:cubicBezTo>
                        <a:pt x="134" y="101"/>
                        <a:pt x="134" y="100"/>
                        <a:pt x="134" y="99"/>
                      </a:cubicBezTo>
                      <a:cubicBezTo>
                        <a:pt x="134" y="89"/>
                        <a:pt x="134" y="89"/>
                        <a:pt x="134" y="89"/>
                      </a:cubicBezTo>
                      <a:cubicBezTo>
                        <a:pt x="134" y="83"/>
                        <a:pt x="134" y="83"/>
                        <a:pt x="134" y="83"/>
                      </a:cubicBezTo>
                      <a:cubicBezTo>
                        <a:pt x="138" y="84"/>
                        <a:pt x="141" y="88"/>
                        <a:pt x="141" y="93"/>
                      </a:cubicBezTo>
                      <a:cubicBezTo>
                        <a:pt x="141" y="97"/>
                        <a:pt x="138" y="101"/>
                        <a:pt x="134" y="102"/>
                      </a:cubicBezTo>
                      <a:close/>
                      <a:moveTo>
                        <a:pt x="86" y="7"/>
                      </a:moveTo>
                      <a:cubicBezTo>
                        <a:pt x="92" y="7"/>
                        <a:pt x="92" y="7"/>
                        <a:pt x="92" y="7"/>
                      </a:cubicBezTo>
                      <a:cubicBezTo>
                        <a:pt x="102" y="7"/>
                        <a:pt x="112" y="12"/>
                        <a:pt x="119" y="20"/>
                      </a:cubicBezTo>
                      <a:cubicBezTo>
                        <a:pt x="121" y="24"/>
                        <a:pt x="121" y="24"/>
                        <a:pt x="121" y="24"/>
                      </a:cubicBezTo>
                      <a:cubicBezTo>
                        <a:pt x="122" y="24"/>
                        <a:pt x="122" y="24"/>
                        <a:pt x="122" y="24"/>
                      </a:cubicBezTo>
                      <a:cubicBezTo>
                        <a:pt x="134" y="30"/>
                        <a:pt x="141" y="41"/>
                        <a:pt x="141" y="54"/>
                      </a:cubicBezTo>
                      <a:cubicBezTo>
                        <a:pt x="141" y="79"/>
                        <a:pt x="141" y="79"/>
                        <a:pt x="141" y="79"/>
                      </a:cubicBezTo>
                      <a:cubicBezTo>
                        <a:pt x="139" y="77"/>
                        <a:pt x="136" y="76"/>
                        <a:pt x="134" y="76"/>
                      </a:cubicBezTo>
                      <a:cubicBezTo>
                        <a:pt x="134" y="62"/>
                        <a:pt x="134" y="62"/>
                        <a:pt x="134" y="62"/>
                      </a:cubicBezTo>
                      <a:cubicBezTo>
                        <a:pt x="130" y="62"/>
                        <a:pt x="130" y="62"/>
                        <a:pt x="130" y="62"/>
                      </a:cubicBezTo>
                      <a:cubicBezTo>
                        <a:pt x="125" y="62"/>
                        <a:pt x="120" y="59"/>
                        <a:pt x="117" y="55"/>
                      </a:cubicBezTo>
                      <a:cubicBezTo>
                        <a:pt x="115" y="52"/>
                        <a:pt x="115" y="52"/>
                        <a:pt x="115" y="52"/>
                      </a:cubicBezTo>
                      <a:cubicBezTo>
                        <a:pt x="111" y="52"/>
                        <a:pt x="111" y="52"/>
                        <a:pt x="111" y="52"/>
                      </a:cubicBezTo>
                      <a:cubicBezTo>
                        <a:pt x="87" y="52"/>
                        <a:pt x="64" y="59"/>
                        <a:pt x="45" y="73"/>
                      </a:cubicBezTo>
                      <a:cubicBezTo>
                        <a:pt x="44" y="73"/>
                        <a:pt x="44" y="73"/>
                        <a:pt x="44" y="73"/>
                      </a:cubicBezTo>
                      <a:cubicBezTo>
                        <a:pt x="43" y="74"/>
                        <a:pt x="42" y="74"/>
                        <a:pt x="42" y="75"/>
                      </a:cubicBezTo>
                      <a:cubicBezTo>
                        <a:pt x="41" y="76"/>
                        <a:pt x="41" y="76"/>
                        <a:pt x="41" y="76"/>
                      </a:cubicBezTo>
                      <a:cubicBezTo>
                        <a:pt x="37" y="76"/>
                        <a:pt x="34" y="77"/>
                        <a:pt x="32" y="79"/>
                      </a:cubicBezTo>
                      <a:cubicBezTo>
                        <a:pt x="32" y="62"/>
                        <a:pt x="32" y="62"/>
                        <a:pt x="32" y="62"/>
                      </a:cubicBezTo>
                      <a:cubicBezTo>
                        <a:pt x="32" y="32"/>
                        <a:pt x="56" y="7"/>
                        <a:pt x="86" y="7"/>
                      </a:cubicBezTo>
                      <a:close/>
                      <a:moveTo>
                        <a:pt x="32" y="93"/>
                      </a:moveTo>
                      <a:cubicBezTo>
                        <a:pt x="32" y="88"/>
                        <a:pt x="34" y="84"/>
                        <a:pt x="38" y="83"/>
                      </a:cubicBezTo>
                      <a:cubicBezTo>
                        <a:pt x="38" y="86"/>
                        <a:pt x="38" y="86"/>
                        <a:pt x="38" y="86"/>
                      </a:cubicBezTo>
                      <a:cubicBezTo>
                        <a:pt x="38" y="89"/>
                        <a:pt x="38" y="89"/>
                        <a:pt x="38" y="89"/>
                      </a:cubicBezTo>
                      <a:cubicBezTo>
                        <a:pt x="38" y="99"/>
                        <a:pt x="38" y="99"/>
                        <a:pt x="38" y="99"/>
                      </a:cubicBezTo>
                      <a:cubicBezTo>
                        <a:pt x="38" y="100"/>
                        <a:pt x="39" y="101"/>
                        <a:pt x="39" y="102"/>
                      </a:cubicBezTo>
                      <a:cubicBezTo>
                        <a:pt x="35" y="101"/>
                        <a:pt x="32" y="97"/>
                        <a:pt x="32" y="93"/>
                      </a:cubicBezTo>
                      <a:close/>
                      <a:moveTo>
                        <a:pt x="45" y="99"/>
                      </a:moveTo>
                      <a:cubicBezTo>
                        <a:pt x="45" y="99"/>
                        <a:pt x="45" y="99"/>
                        <a:pt x="45" y="99"/>
                      </a:cubicBezTo>
                      <a:cubicBezTo>
                        <a:pt x="46" y="99"/>
                        <a:pt x="47" y="99"/>
                        <a:pt x="49" y="99"/>
                      </a:cubicBezTo>
                      <a:cubicBezTo>
                        <a:pt x="69" y="99"/>
                        <a:pt x="69" y="99"/>
                        <a:pt x="69" y="99"/>
                      </a:cubicBezTo>
                      <a:cubicBezTo>
                        <a:pt x="75" y="99"/>
                        <a:pt x="79" y="95"/>
                        <a:pt x="79" y="89"/>
                      </a:cubicBezTo>
                      <a:cubicBezTo>
                        <a:pt x="93" y="89"/>
                        <a:pt x="93" y="89"/>
                        <a:pt x="93" y="89"/>
                      </a:cubicBezTo>
                      <a:cubicBezTo>
                        <a:pt x="93" y="95"/>
                        <a:pt x="98" y="99"/>
                        <a:pt x="103" y="99"/>
                      </a:cubicBezTo>
                      <a:cubicBezTo>
                        <a:pt x="124" y="99"/>
                        <a:pt x="124" y="99"/>
                        <a:pt x="124" y="99"/>
                      </a:cubicBezTo>
                      <a:cubicBezTo>
                        <a:pt x="125" y="99"/>
                        <a:pt x="126" y="99"/>
                        <a:pt x="127" y="99"/>
                      </a:cubicBezTo>
                      <a:cubicBezTo>
                        <a:pt x="127" y="99"/>
                        <a:pt x="127" y="99"/>
                        <a:pt x="127" y="99"/>
                      </a:cubicBezTo>
                      <a:cubicBezTo>
                        <a:pt x="127" y="105"/>
                        <a:pt x="126" y="111"/>
                        <a:pt x="123" y="116"/>
                      </a:cubicBezTo>
                      <a:cubicBezTo>
                        <a:pt x="117" y="116"/>
                        <a:pt x="117" y="116"/>
                        <a:pt x="117" y="116"/>
                      </a:cubicBezTo>
                      <a:cubicBezTo>
                        <a:pt x="111" y="116"/>
                        <a:pt x="107" y="121"/>
                        <a:pt x="107" y="127"/>
                      </a:cubicBezTo>
                      <a:cubicBezTo>
                        <a:pt x="107" y="135"/>
                        <a:pt x="107" y="135"/>
                        <a:pt x="107" y="135"/>
                      </a:cubicBezTo>
                      <a:cubicBezTo>
                        <a:pt x="100" y="138"/>
                        <a:pt x="93" y="140"/>
                        <a:pt x="86" y="140"/>
                      </a:cubicBezTo>
                      <a:cubicBezTo>
                        <a:pt x="64" y="140"/>
                        <a:pt x="45" y="122"/>
                        <a:pt x="45" y="99"/>
                      </a:cubicBezTo>
                      <a:close/>
                      <a:moveTo>
                        <a:pt x="17" y="178"/>
                      </a:moveTo>
                      <a:cubicBezTo>
                        <a:pt x="21" y="165"/>
                        <a:pt x="33" y="156"/>
                        <a:pt x="46" y="154"/>
                      </a:cubicBezTo>
                      <a:cubicBezTo>
                        <a:pt x="49" y="153"/>
                        <a:pt x="49" y="153"/>
                        <a:pt x="49" y="153"/>
                      </a:cubicBezTo>
                      <a:cubicBezTo>
                        <a:pt x="44" y="166"/>
                        <a:pt x="44" y="166"/>
                        <a:pt x="44" y="166"/>
                      </a:cubicBezTo>
                      <a:cubicBezTo>
                        <a:pt x="58" y="172"/>
                        <a:pt x="58" y="172"/>
                        <a:pt x="58" y="172"/>
                      </a:cubicBezTo>
                      <a:cubicBezTo>
                        <a:pt x="51" y="186"/>
                        <a:pt x="51" y="186"/>
                        <a:pt x="51" y="186"/>
                      </a:cubicBezTo>
                      <a:cubicBezTo>
                        <a:pt x="76" y="205"/>
                        <a:pt x="76" y="205"/>
                        <a:pt x="76" y="205"/>
                      </a:cubicBezTo>
                      <a:cubicBezTo>
                        <a:pt x="42" y="205"/>
                        <a:pt x="42" y="205"/>
                        <a:pt x="42" y="205"/>
                      </a:cubicBezTo>
                      <a:cubicBezTo>
                        <a:pt x="45" y="182"/>
                        <a:pt x="45" y="182"/>
                        <a:pt x="45" y="182"/>
                      </a:cubicBezTo>
                      <a:cubicBezTo>
                        <a:pt x="38" y="181"/>
                        <a:pt x="38" y="181"/>
                        <a:pt x="38" y="181"/>
                      </a:cubicBezTo>
                      <a:cubicBezTo>
                        <a:pt x="35" y="205"/>
                        <a:pt x="35" y="205"/>
                        <a:pt x="35" y="205"/>
                      </a:cubicBezTo>
                      <a:cubicBezTo>
                        <a:pt x="9" y="205"/>
                        <a:pt x="9" y="205"/>
                        <a:pt x="9" y="205"/>
                      </a:cubicBezTo>
                      <a:lnTo>
                        <a:pt x="17" y="178"/>
                      </a:lnTo>
                      <a:close/>
                      <a:moveTo>
                        <a:pt x="96" y="205"/>
                      </a:moveTo>
                      <a:cubicBezTo>
                        <a:pt x="109" y="195"/>
                        <a:pt x="109" y="195"/>
                        <a:pt x="109" y="195"/>
                      </a:cubicBezTo>
                      <a:cubicBezTo>
                        <a:pt x="111" y="197"/>
                        <a:pt x="114" y="198"/>
                        <a:pt x="117" y="198"/>
                      </a:cubicBezTo>
                      <a:cubicBezTo>
                        <a:pt x="130" y="198"/>
                        <a:pt x="130" y="198"/>
                        <a:pt x="130" y="198"/>
                      </a:cubicBezTo>
                      <a:cubicBezTo>
                        <a:pt x="130" y="205"/>
                        <a:pt x="130" y="205"/>
                        <a:pt x="130" y="205"/>
                      </a:cubicBezTo>
                      <a:cubicBezTo>
                        <a:pt x="120" y="205"/>
                        <a:pt x="120" y="205"/>
                        <a:pt x="120" y="205"/>
                      </a:cubicBezTo>
                      <a:lnTo>
                        <a:pt x="96" y="205"/>
                      </a:lnTo>
                      <a:close/>
                      <a:moveTo>
                        <a:pt x="178" y="205"/>
                      </a:moveTo>
                      <a:cubicBezTo>
                        <a:pt x="137" y="205"/>
                        <a:pt x="137" y="205"/>
                        <a:pt x="137" y="205"/>
                      </a:cubicBezTo>
                      <a:cubicBezTo>
                        <a:pt x="137" y="205"/>
                        <a:pt x="137" y="205"/>
                        <a:pt x="137" y="205"/>
                      </a:cubicBezTo>
                      <a:cubicBezTo>
                        <a:pt x="137" y="198"/>
                        <a:pt x="137" y="198"/>
                        <a:pt x="137" y="198"/>
                      </a:cubicBezTo>
                      <a:cubicBezTo>
                        <a:pt x="178" y="198"/>
                        <a:pt x="178" y="198"/>
                        <a:pt x="178" y="198"/>
                      </a:cubicBezTo>
                      <a:lnTo>
                        <a:pt x="178" y="205"/>
                      </a:lnTo>
                      <a:close/>
                      <a:moveTo>
                        <a:pt x="199" y="191"/>
                      </a:moveTo>
                      <a:cubicBezTo>
                        <a:pt x="117" y="191"/>
                        <a:pt x="117" y="191"/>
                        <a:pt x="117" y="191"/>
                      </a:cubicBezTo>
                      <a:cubicBezTo>
                        <a:pt x="115" y="191"/>
                        <a:pt x="113" y="190"/>
                        <a:pt x="113" y="188"/>
                      </a:cubicBezTo>
                      <a:cubicBezTo>
                        <a:pt x="113" y="185"/>
                        <a:pt x="113" y="185"/>
                        <a:pt x="113" y="185"/>
                      </a:cubicBezTo>
                      <a:cubicBezTo>
                        <a:pt x="202" y="185"/>
                        <a:pt x="202" y="185"/>
                        <a:pt x="202" y="185"/>
                      </a:cubicBezTo>
                      <a:cubicBezTo>
                        <a:pt x="202" y="188"/>
                        <a:pt x="202" y="188"/>
                        <a:pt x="202" y="188"/>
                      </a:cubicBezTo>
                      <a:cubicBezTo>
                        <a:pt x="202" y="190"/>
                        <a:pt x="201" y="191"/>
                        <a:pt x="199" y="19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26" name="Freeform 15">
                  <a:extLst>
                    <a:ext uri="{FF2B5EF4-FFF2-40B4-BE49-F238E27FC236}">
                      <a16:creationId xmlns:a16="http://schemas.microsoft.com/office/drawing/2014/main" id="{900DB380-742C-D58F-44FC-B446DFB8BD9C}"/>
                    </a:ext>
                  </a:extLst>
                </p:cNvPr>
                <p:cNvSpPr>
                  <a:spLocks/>
                </p:cNvSpPr>
                <p:nvPr userDrawn="1"/>
              </p:nvSpPr>
              <p:spPr bwMode="auto">
                <a:xfrm>
                  <a:off x="5821363" y="5654675"/>
                  <a:ext cx="107950" cy="34925"/>
                </a:xfrm>
                <a:custGeom>
                  <a:avLst/>
                  <a:gdLst>
                    <a:gd name="T0" fmla="*/ 34 w 34"/>
                    <a:gd name="T1" fmla="*/ 0 h 11"/>
                    <a:gd name="T2" fmla="*/ 27 w 34"/>
                    <a:gd name="T3" fmla="*/ 0 h 11"/>
                    <a:gd name="T4" fmla="*/ 24 w 34"/>
                    <a:gd name="T5" fmla="*/ 4 h 11"/>
                    <a:gd name="T6" fmla="*/ 10 w 34"/>
                    <a:gd name="T7" fmla="*/ 4 h 11"/>
                    <a:gd name="T8" fmla="*/ 7 w 34"/>
                    <a:gd name="T9" fmla="*/ 0 h 11"/>
                    <a:gd name="T10" fmla="*/ 0 w 34"/>
                    <a:gd name="T11" fmla="*/ 0 h 11"/>
                    <a:gd name="T12" fmla="*/ 10 w 34"/>
                    <a:gd name="T13" fmla="*/ 11 h 11"/>
                    <a:gd name="T14" fmla="*/ 24 w 34"/>
                    <a:gd name="T15" fmla="*/ 11 h 11"/>
                    <a:gd name="T16" fmla="*/ 34 w 34"/>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34" y="0"/>
                      </a:moveTo>
                      <a:cubicBezTo>
                        <a:pt x="27" y="0"/>
                        <a:pt x="27" y="0"/>
                        <a:pt x="27" y="0"/>
                      </a:cubicBezTo>
                      <a:cubicBezTo>
                        <a:pt x="27" y="2"/>
                        <a:pt x="26" y="4"/>
                        <a:pt x="24" y="4"/>
                      </a:cubicBezTo>
                      <a:cubicBezTo>
                        <a:pt x="10" y="4"/>
                        <a:pt x="10" y="4"/>
                        <a:pt x="10" y="4"/>
                      </a:cubicBezTo>
                      <a:cubicBezTo>
                        <a:pt x="8" y="4"/>
                        <a:pt x="7" y="2"/>
                        <a:pt x="7" y="0"/>
                      </a:cubicBezTo>
                      <a:cubicBezTo>
                        <a:pt x="0" y="0"/>
                        <a:pt x="0" y="0"/>
                        <a:pt x="0" y="0"/>
                      </a:cubicBezTo>
                      <a:cubicBezTo>
                        <a:pt x="0" y="6"/>
                        <a:pt x="5" y="11"/>
                        <a:pt x="10" y="11"/>
                      </a:cubicBezTo>
                      <a:cubicBezTo>
                        <a:pt x="24" y="11"/>
                        <a:pt x="24" y="11"/>
                        <a:pt x="24" y="11"/>
                      </a:cubicBezTo>
                      <a:cubicBezTo>
                        <a:pt x="30" y="11"/>
                        <a:pt x="34" y="6"/>
                        <a:pt x="34"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27" name="Rectangle 16">
                  <a:extLst>
                    <a:ext uri="{FF2B5EF4-FFF2-40B4-BE49-F238E27FC236}">
                      <a16:creationId xmlns:a16="http://schemas.microsoft.com/office/drawing/2014/main" id="{3A365316-F8BF-4A09-58D7-9143749A2AF6}"/>
                    </a:ext>
                  </a:extLst>
                </p:cNvPr>
                <p:cNvSpPr>
                  <a:spLocks noChangeArrowheads="1"/>
                </p:cNvSpPr>
                <p:nvPr userDrawn="1"/>
              </p:nvSpPr>
              <p:spPr bwMode="auto">
                <a:xfrm>
                  <a:off x="5981700" y="5807075"/>
                  <a:ext cx="22225" cy="222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28" name="Rectangle 17">
                  <a:extLst>
                    <a:ext uri="{FF2B5EF4-FFF2-40B4-BE49-F238E27FC236}">
                      <a16:creationId xmlns:a16="http://schemas.microsoft.com/office/drawing/2014/main" id="{9ADCA146-7FA1-AF23-146C-05461E256F93}"/>
                    </a:ext>
                  </a:extLst>
                </p:cNvPr>
                <p:cNvSpPr>
                  <a:spLocks noChangeArrowheads="1"/>
                </p:cNvSpPr>
                <p:nvPr userDrawn="1"/>
              </p:nvSpPr>
              <p:spPr bwMode="auto">
                <a:xfrm>
                  <a:off x="6026150" y="5807075"/>
                  <a:ext cx="107950" cy="222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16" name="Group 28" descr="teacher icon">
                <a:extLst>
                  <a:ext uri="{FF2B5EF4-FFF2-40B4-BE49-F238E27FC236}">
                    <a16:creationId xmlns:a16="http://schemas.microsoft.com/office/drawing/2014/main" id="{FA3E0A59-ECEE-90F0-6EB1-D97777CEF314}"/>
                  </a:ext>
                </a:extLst>
              </p:cNvPr>
              <p:cNvGrpSpPr/>
              <p:nvPr/>
            </p:nvGrpSpPr>
            <p:grpSpPr>
              <a:xfrm>
                <a:off x="528039" y="1360687"/>
                <a:ext cx="324643" cy="295957"/>
                <a:chOff x="2242191" y="6210300"/>
                <a:chExt cx="663474" cy="671513"/>
              </a:xfrm>
              <a:solidFill>
                <a:srgbClr val="2D86EA"/>
              </a:solidFill>
            </p:grpSpPr>
            <p:sp>
              <p:nvSpPr>
                <p:cNvPr id="17" name="Freeform 64">
                  <a:extLst>
                    <a:ext uri="{FF2B5EF4-FFF2-40B4-BE49-F238E27FC236}">
                      <a16:creationId xmlns:a16="http://schemas.microsoft.com/office/drawing/2014/main" id="{65A0DFD5-E045-A38A-6744-5242387346B8}"/>
                    </a:ext>
                  </a:extLst>
                </p:cNvPr>
                <p:cNvSpPr>
                  <a:spLocks noEditPoints="1"/>
                </p:cNvSpPr>
                <p:nvPr userDrawn="1"/>
              </p:nvSpPr>
              <p:spPr bwMode="auto">
                <a:xfrm>
                  <a:off x="2419539" y="6435725"/>
                  <a:ext cx="53838" cy="53975"/>
                </a:xfrm>
                <a:custGeom>
                  <a:avLst/>
                  <a:gdLst>
                    <a:gd name="T0" fmla="*/ 17 w 17"/>
                    <a:gd name="T1" fmla="*/ 9 h 17"/>
                    <a:gd name="T2" fmla="*/ 8 w 17"/>
                    <a:gd name="T3" fmla="*/ 0 h 17"/>
                    <a:gd name="T4" fmla="*/ 0 w 17"/>
                    <a:gd name="T5" fmla="*/ 9 h 17"/>
                    <a:gd name="T6" fmla="*/ 8 w 17"/>
                    <a:gd name="T7" fmla="*/ 17 h 17"/>
                    <a:gd name="T8" fmla="*/ 17 w 17"/>
                    <a:gd name="T9" fmla="*/ 9 h 17"/>
                    <a:gd name="T10" fmla="*/ 6 w 17"/>
                    <a:gd name="T11" fmla="*/ 9 h 17"/>
                    <a:gd name="T12" fmla="*/ 8 w 17"/>
                    <a:gd name="T13" fmla="*/ 7 h 17"/>
                    <a:gd name="T14" fmla="*/ 10 w 17"/>
                    <a:gd name="T15" fmla="*/ 9 h 17"/>
                    <a:gd name="T16" fmla="*/ 8 w 17"/>
                    <a:gd name="T17" fmla="*/ 10 h 17"/>
                    <a:gd name="T18" fmla="*/ 6 w 17"/>
                    <a:gd name="T19"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17" y="9"/>
                      </a:moveTo>
                      <a:cubicBezTo>
                        <a:pt x="17" y="4"/>
                        <a:pt x="13" y="0"/>
                        <a:pt x="8" y="0"/>
                      </a:cubicBezTo>
                      <a:cubicBezTo>
                        <a:pt x="3" y="0"/>
                        <a:pt x="0" y="4"/>
                        <a:pt x="0" y="9"/>
                      </a:cubicBezTo>
                      <a:cubicBezTo>
                        <a:pt x="0" y="13"/>
                        <a:pt x="3" y="17"/>
                        <a:pt x="8" y="17"/>
                      </a:cubicBezTo>
                      <a:cubicBezTo>
                        <a:pt x="13" y="17"/>
                        <a:pt x="17" y="13"/>
                        <a:pt x="17" y="9"/>
                      </a:cubicBezTo>
                      <a:close/>
                      <a:moveTo>
                        <a:pt x="6" y="9"/>
                      </a:moveTo>
                      <a:cubicBezTo>
                        <a:pt x="6" y="8"/>
                        <a:pt x="7" y="7"/>
                        <a:pt x="8" y="7"/>
                      </a:cubicBezTo>
                      <a:cubicBezTo>
                        <a:pt x="9" y="7"/>
                        <a:pt x="10" y="8"/>
                        <a:pt x="10" y="9"/>
                      </a:cubicBezTo>
                      <a:cubicBezTo>
                        <a:pt x="10" y="10"/>
                        <a:pt x="9" y="10"/>
                        <a:pt x="8" y="10"/>
                      </a:cubicBezTo>
                      <a:cubicBezTo>
                        <a:pt x="7" y="10"/>
                        <a:pt x="6" y="10"/>
                        <a:pt x="6"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8" name="Freeform 65">
                  <a:extLst>
                    <a:ext uri="{FF2B5EF4-FFF2-40B4-BE49-F238E27FC236}">
                      <a16:creationId xmlns:a16="http://schemas.microsoft.com/office/drawing/2014/main" id="{E8CE04DE-588F-FE44-51DA-89CC3E18267A}"/>
                    </a:ext>
                  </a:extLst>
                </p:cNvPr>
                <p:cNvSpPr>
                  <a:spLocks noEditPoints="1"/>
                </p:cNvSpPr>
                <p:nvPr userDrawn="1"/>
              </p:nvSpPr>
              <p:spPr bwMode="auto">
                <a:xfrm>
                  <a:off x="2558884" y="6435725"/>
                  <a:ext cx="53838" cy="53975"/>
                </a:xfrm>
                <a:custGeom>
                  <a:avLst/>
                  <a:gdLst>
                    <a:gd name="T0" fmla="*/ 9 w 17"/>
                    <a:gd name="T1" fmla="*/ 0 h 17"/>
                    <a:gd name="T2" fmla="*/ 0 w 17"/>
                    <a:gd name="T3" fmla="*/ 9 h 17"/>
                    <a:gd name="T4" fmla="*/ 9 w 17"/>
                    <a:gd name="T5" fmla="*/ 17 h 17"/>
                    <a:gd name="T6" fmla="*/ 17 w 17"/>
                    <a:gd name="T7" fmla="*/ 9 h 17"/>
                    <a:gd name="T8" fmla="*/ 9 w 17"/>
                    <a:gd name="T9" fmla="*/ 0 h 17"/>
                    <a:gd name="T10" fmla="*/ 9 w 17"/>
                    <a:gd name="T11" fmla="*/ 10 h 17"/>
                    <a:gd name="T12" fmla="*/ 7 w 17"/>
                    <a:gd name="T13" fmla="*/ 9 h 17"/>
                    <a:gd name="T14" fmla="*/ 9 w 17"/>
                    <a:gd name="T15" fmla="*/ 7 h 17"/>
                    <a:gd name="T16" fmla="*/ 10 w 17"/>
                    <a:gd name="T17" fmla="*/ 9 h 17"/>
                    <a:gd name="T18" fmla="*/ 9 w 17"/>
                    <a:gd name="T19"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0"/>
                      </a:moveTo>
                      <a:cubicBezTo>
                        <a:pt x="4" y="0"/>
                        <a:pt x="0" y="4"/>
                        <a:pt x="0" y="9"/>
                      </a:cubicBezTo>
                      <a:cubicBezTo>
                        <a:pt x="0" y="13"/>
                        <a:pt x="4" y="17"/>
                        <a:pt x="9" y="17"/>
                      </a:cubicBezTo>
                      <a:cubicBezTo>
                        <a:pt x="13" y="17"/>
                        <a:pt x="17" y="13"/>
                        <a:pt x="17" y="9"/>
                      </a:cubicBezTo>
                      <a:cubicBezTo>
                        <a:pt x="17" y="4"/>
                        <a:pt x="13" y="0"/>
                        <a:pt x="9" y="0"/>
                      </a:cubicBezTo>
                      <a:close/>
                      <a:moveTo>
                        <a:pt x="9" y="10"/>
                      </a:moveTo>
                      <a:cubicBezTo>
                        <a:pt x="8" y="10"/>
                        <a:pt x="7" y="10"/>
                        <a:pt x="7" y="9"/>
                      </a:cubicBezTo>
                      <a:cubicBezTo>
                        <a:pt x="7" y="8"/>
                        <a:pt x="8" y="7"/>
                        <a:pt x="9" y="7"/>
                      </a:cubicBezTo>
                      <a:cubicBezTo>
                        <a:pt x="9" y="7"/>
                        <a:pt x="10" y="8"/>
                        <a:pt x="10" y="9"/>
                      </a:cubicBezTo>
                      <a:cubicBezTo>
                        <a:pt x="10" y="10"/>
                        <a:pt x="9" y="10"/>
                        <a:pt x="9"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9" name="Freeform 66">
                  <a:extLst>
                    <a:ext uri="{FF2B5EF4-FFF2-40B4-BE49-F238E27FC236}">
                      <a16:creationId xmlns:a16="http://schemas.microsoft.com/office/drawing/2014/main" id="{3BC0E90A-26E0-027B-BDB6-4E776A8A78A6}"/>
                    </a:ext>
                  </a:extLst>
                </p:cNvPr>
                <p:cNvSpPr>
                  <a:spLocks/>
                </p:cNvSpPr>
                <p:nvPr userDrawn="1"/>
              </p:nvSpPr>
              <p:spPr bwMode="auto">
                <a:xfrm>
                  <a:off x="2429040" y="6534150"/>
                  <a:ext cx="174181" cy="87313"/>
                </a:xfrm>
                <a:custGeom>
                  <a:avLst/>
                  <a:gdLst>
                    <a:gd name="T0" fmla="*/ 27 w 55"/>
                    <a:gd name="T1" fmla="*/ 20 h 27"/>
                    <a:gd name="T2" fmla="*/ 7 w 55"/>
                    <a:gd name="T3" fmla="*/ 0 h 27"/>
                    <a:gd name="T4" fmla="*/ 0 w 55"/>
                    <a:gd name="T5" fmla="*/ 0 h 27"/>
                    <a:gd name="T6" fmla="*/ 27 w 55"/>
                    <a:gd name="T7" fmla="*/ 27 h 27"/>
                    <a:gd name="T8" fmla="*/ 55 w 55"/>
                    <a:gd name="T9" fmla="*/ 0 h 27"/>
                    <a:gd name="T10" fmla="*/ 48 w 55"/>
                    <a:gd name="T11" fmla="*/ 0 h 27"/>
                    <a:gd name="T12" fmla="*/ 27 w 55"/>
                    <a:gd name="T13" fmla="*/ 20 h 27"/>
                  </a:gdLst>
                  <a:ahLst/>
                  <a:cxnLst>
                    <a:cxn ang="0">
                      <a:pos x="T0" y="T1"/>
                    </a:cxn>
                    <a:cxn ang="0">
                      <a:pos x="T2" y="T3"/>
                    </a:cxn>
                    <a:cxn ang="0">
                      <a:pos x="T4" y="T5"/>
                    </a:cxn>
                    <a:cxn ang="0">
                      <a:pos x="T6" y="T7"/>
                    </a:cxn>
                    <a:cxn ang="0">
                      <a:pos x="T8" y="T9"/>
                    </a:cxn>
                    <a:cxn ang="0">
                      <a:pos x="T10" y="T11"/>
                    </a:cxn>
                    <a:cxn ang="0">
                      <a:pos x="T12" y="T13"/>
                    </a:cxn>
                  </a:cxnLst>
                  <a:rect l="0" t="0" r="r" b="b"/>
                  <a:pathLst>
                    <a:path w="55" h="27">
                      <a:moveTo>
                        <a:pt x="27" y="20"/>
                      </a:moveTo>
                      <a:cubicBezTo>
                        <a:pt x="16" y="20"/>
                        <a:pt x="7" y="11"/>
                        <a:pt x="7" y="0"/>
                      </a:cubicBezTo>
                      <a:cubicBezTo>
                        <a:pt x="0" y="0"/>
                        <a:pt x="0" y="0"/>
                        <a:pt x="0" y="0"/>
                      </a:cubicBezTo>
                      <a:cubicBezTo>
                        <a:pt x="0" y="15"/>
                        <a:pt x="12" y="27"/>
                        <a:pt x="27" y="27"/>
                      </a:cubicBezTo>
                      <a:cubicBezTo>
                        <a:pt x="42" y="27"/>
                        <a:pt x="55" y="15"/>
                        <a:pt x="55" y="0"/>
                      </a:cubicBezTo>
                      <a:cubicBezTo>
                        <a:pt x="48" y="0"/>
                        <a:pt x="48" y="0"/>
                        <a:pt x="48" y="0"/>
                      </a:cubicBezTo>
                      <a:cubicBezTo>
                        <a:pt x="48" y="11"/>
                        <a:pt x="39" y="20"/>
                        <a:pt x="27"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20" name="Freeform 67">
                  <a:extLst>
                    <a:ext uri="{FF2B5EF4-FFF2-40B4-BE49-F238E27FC236}">
                      <a16:creationId xmlns:a16="http://schemas.microsoft.com/office/drawing/2014/main" id="{FDE5282A-9BC5-CDC3-F39D-4ECFCB4995CB}"/>
                    </a:ext>
                  </a:extLst>
                </p:cNvPr>
                <p:cNvSpPr>
                  <a:spLocks noEditPoints="1"/>
                </p:cNvSpPr>
                <p:nvPr userDrawn="1"/>
              </p:nvSpPr>
              <p:spPr bwMode="auto">
                <a:xfrm>
                  <a:off x="2720398" y="6565900"/>
                  <a:ext cx="140929" cy="87313"/>
                </a:xfrm>
                <a:custGeom>
                  <a:avLst/>
                  <a:gdLst>
                    <a:gd name="T0" fmla="*/ 0 w 89"/>
                    <a:gd name="T1" fmla="*/ 55 h 55"/>
                    <a:gd name="T2" fmla="*/ 89 w 89"/>
                    <a:gd name="T3" fmla="*/ 55 h 55"/>
                    <a:gd name="T4" fmla="*/ 89 w 89"/>
                    <a:gd name="T5" fmla="*/ 0 h 55"/>
                    <a:gd name="T6" fmla="*/ 0 w 89"/>
                    <a:gd name="T7" fmla="*/ 0 h 55"/>
                    <a:gd name="T8" fmla="*/ 0 w 89"/>
                    <a:gd name="T9" fmla="*/ 55 h 55"/>
                    <a:gd name="T10" fmla="*/ 14 w 89"/>
                    <a:gd name="T11" fmla="*/ 15 h 55"/>
                    <a:gd name="T12" fmla="*/ 77 w 89"/>
                    <a:gd name="T13" fmla="*/ 15 h 55"/>
                    <a:gd name="T14" fmla="*/ 77 w 89"/>
                    <a:gd name="T15" fmla="*/ 43 h 55"/>
                    <a:gd name="T16" fmla="*/ 14 w 89"/>
                    <a:gd name="T17" fmla="*/ 43 h 55"/>
                    <a:gd name="T18" fmla="*/ 14 w 89"/>
                    <a:gd name="T19" fmla="*/ 1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55">
                      <a:moveTo>
                        <a:pt x="0" y="55"/>
                      </a:moveTo>
                      <a:lnTo>
                        <a:pt x="89" y="55"/>
                      </a:lnTo>
                      <a:lnTo>
                        <a:pt x="89" y="0"/>
                      </a:lnTo>
                      <a:lnTo>
                        <a:pt x="0" y="0"/>
                      </a:lnTo>
                      <a:lnTo>
                        <a:pt x="0" y="55"/>
                      </a:lnTo>
                      <a:close/>
                      <a:moveTo>
                        <a:pt x="14" y="15"/>
                      </a:moveTo>
                      <a:lnTo>
                        <a:pt x="77" y="15"/>
                      </a:lnTo>
                      <a:lnTo>
                        <a:pt x="77" y="43"/>
                      </a:lnTo>
                      <a:lnTo>
                        <a:pt x="14" y="43"/>
                      </a:lnTo>
                      <a:lnTo>
                        <a:pt x="14" y="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21" name="Rectangle 68">
                  <a:extLst>
                    <a:ext uri="{FF2B5EF4-FFF2-40B4-BE49-F238E27FC236}">
                      <a16:creationId xmlns:a16="http://schemas.microsoft.com/office/drawing/2014/main" id="{4D105D09-E24D-6D3B-DD0A-A44177D2A795}"/>
                    </a:ext>
                  </a:extLst>
                </p:cNvPr>
                <p:cNvSpPr>
                  <a:spLocks noChangeArrowheads="1"/>
                </p:cNvSpPr>
                <p:nvPr userDrawn="1"/>
              </p:nvSpPr>
              <p:spPr bwMode="auto">
                <a:xfrm>
                  <a:off x="2720398" y="6675438"/>
                  <a:ext cx="22169" cy="222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22" name="Rectangle 69">
                  <a:extLst>
                    <a:ext uri="{FF2B5EF4-FFF2-40B4-BE49-F238E27FC236}">
                      <a16:creationId xmlns:a16="http://schemas.microsoft.com/office/drawing/2014/main" id="{1CDBB5EF-FF7B-3F85-CFA9-BA75AC8AF7E3}"/>
                    </a:ext>
                  </a:extLst>
                </p:cNvPr>
                <p:cNvSpPr>
                  <a:spLocks noChangeArrowheads="1"/>
                </p:cNvSpPr>
                <p:nvPr userDrawn="1"/>
              </p:nvSpPr>
              <p:spPr bwMode="auto">
                <a:xfrm>
                  <a:off x="2764735" y="6675438"/>
                  <a:ext cx="96592" cy="222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23" name="Rectangle 70">
                  <a:extLst>
                    <a:ext uri="{FF2B5EF4-FFF2-40B4-BE49-F238E27FC236}">
                      <a16:creationId xmlns:a16="http://schemas.microsoft.com/office/drawing/2014/main" id="{F08AA6AB-DE78-CA2E-2D02-12B6E27E4D5C}"/>
                    </a:ext>
                  </a:extLst>
                </p:cNvPr>
                <p:cNvSpPr>
                  <a:spLocks noChangeArrowheads="1"/>
                </p:cNvSpPr>
                <p:nvPr userDrawn="1"/>
              </p:nvSpPr>
              <p:spPr bwMode="auto">
                <a:xfrm>
                  <a:off x="2720398" y="6719888"/>
                  <a:ext cx="140929" cy="222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24" name="Freeform 71">
                  <a:extLst>
                    <a:ext uri="{FF2B5EF4-FFF2-40B4-BE49-F238E27FC236}">
                      <a16:creationId xmlns:a16="http://schemas.microsoft.com/office/drawing/2014/main" id="{459C4AE3-1175-34BE-10A2-A2D777C21AD0}"/>
                    </a:ext>
                  </a:extLst>
                </p:cNvPr>
                <p:cNvSpPr>
                  <a:spLocks noEditPoints="1"/>
                </p:cNvSpPr>
                <p:nvPr userDrawn="1"/>
              </p:nvSpPr>
              <p:spPr bwMode="auto">
                <a:xfrm>
                  <a:off x="2242191" y="6210300"/>
                  <a:ext cx="663474" cy="671513"/>
                </a:xfrm>
                <a:custGeom>
                  <a:avLst/>
                  <a:gdLst>
                    <a:gd name="T0" fmla="*/ 148 w 209"/>
                    <a:gd name="T1" fmla="*/ 92 h 211"/>
                    <a:gd name="T2" fmla="*/ 86 w 209"/>
                    <a:gd name="T3" fmla="*/ 0 h 211"/>
                    <a:gd name="T4" fmla="*/ 13 w 209"/>
                    <a:gd name="T5" fmla="*/ 133 h 211"/>
                    <a:gd name="T6" fmla="*/ 29 w 209"/>
                    <a:gd name="T7" fmla="*/ 149 h 211"/>
                    <a:gd name="T8" fmla="*/ 131 w 209"/>
                    <a:gd name="T9" fmla="*/ 211 h 211"/>
                    <a:gd name="T10" fmla="*/ 202 w 209"/>
                    <a:gd name="T11" fmla="*/ 197 h 211"/>
                    <a:gd name="T12" fmla="*/ 209 w 209"/>
                    <a:gd name="T13" fmla="*/ 105 h 211"/>
                    <a:gd name="T14" fmla="*/ 131 w 209"/>
                    <a:gd name="T15" fmla="*/ 184 h 211"/>
                    <a:gd name="T16" fmla="*/ 137 w 209"/>
                    <a:gd name="T17" fmla="*/ 105 h 211"/>
                    <a:gd name="T18" fmla="*/ 57 w 209"/>
                    <a:gd name="T19" fmla="*/ 151 h 211"/>
                    <a:gd name="T20" fmla="*/ 67 w 209"/>
                    <a:gd name="T21" fmla="*/ 169 h 211"/>
                    <a:gd name="T22" fmla="*/ 117 w 209"/>
                    <a:gd name="T23" fmla="*/ 126 h 211"/>
                    <a:gd name="T24" fmla="*/ 49 w 209"/>
                    <a:gd name="T25" fmla="*/ 77 h 211"/>
                    <a:gd name="T26" fmla="*/ 127 w 209"/>
                    <a:gd name="T27" fmla="*/ 99 h 211"/>
                    <a:gd name="T28" fmla="*/ 117 w 209"/>
                    <a:gd name="T29" fmla="*/ 176 h 211"/>
                    <a:gd name="T30" fmla="*/ 88 w 209"/>
                    <a:gd name="T31" fmla="*/ 191 h 211"/>
                    <a:gd name="T32" fmla="*/ 93 w 209"/>
                    <a:gd name="T33" fmla="*/ 177 h 211"/>
                    <a:gd name="T34" fmla="*/ 117 w 209"/>
                    <a:gd name="T35" fmla="*/ 151 h 211"/>
                    <a:gd name="T36" fmla="*/ 86 w 209"/>
                    <a:gd name="T37" fmla="*/ 146 h 211"/>
                    <a:gd name="T38" fmla="*/ 86 w 209"/>
                    <a:gd name="T39" fmla="*/ 156 h 211"/>
                    <a:gd name="T40" fmla="*/ 86 w 209"/>
                    <a:gd name="T41" fmla="*/ 146 h 211"/>
                    <a:gd name="T42" fmla="*/ 96 w 209"/>
                    <a:gd name="T43" fmla="*/ 169 h 211"/>
                    <a:gd name="T44" fmla="*/ 110 w 209"/>
                    <a:gd name="T45" fmla="*/ 143 h 211"/>
                    <a:gd name="T46" fmla="*/ 74 w 209"/>
                    <a:gd name="T47" fmla="*/ 161 h 211"/>
                    <a:gd name="T48" fmla="*/ 119 w 209"/>
                    <a:gd name="T49" fmla="*/ 204 h 211"/>
                    <a:gd name="T50" fmla="*/ 134 w 209"/>
                    <a:gd name="T51" fmla="*/ 99 h 211"/>
                    <a:gd name="T52" fmla="*/ 86 w 209"/>
                    <a:gd name="T53" fmla="*/ 6 h 211"/>
                    <a:gd name="T54" fmla="*/ 120 w 209"/>
                    <a:gd name="T55" fmla="*/ 30 h 211"/>
                    <a:gd name="T56" fmla="*/ 134 w 209"/>
                    <a:gd name="T57" fmla="*/ 61 h 211"/>
                    <a:gd name="T58" fmla="*/ 112 w 209"/>
                    <a:gd name="T59" fmla="*/ 51 h 211"/>
                    <a:gd name="T60" fmla="*/ 32 w 209"/>
                    <a:gd name="T61" fmla="*/ 61 h 211"/>
                    <a:gd name="T62" fmla="*/ 39 w 209"/>
                    <a:gd name="T63" fmla="*/ 101 h 211"/>
                    <a:gd name="T64" fmla="*/ 35 w 209"/>
                    <a:gd name="T65" fmla="*/ 132 h 211"/>
                    <a:gd name="T66" fmla="*/ 16 w 209"/>
                    <a:gd name="T67" fmla="*/ 140 h 211"/>
                    <a:gd name="T68" fmla="*/ 40 w 209"/>
                    <a:gd name="T69" fmla="*/ 109 h 211"/>
                    <a:gd name="T70" fmla="*/ 37 w 209"/>
                    <a:gd name="T71" fmla="*/ 148 h 211"/>
                    <a:gd name="T72" fmla="*/ 50 w 209"/>
                    <a:gd name="T73" fmla="*/ 152 h 211"/>
                    <a:gd name="T74" fmla="*/ 76 w 209"/>
                    <a:gd name="T75" fmla="*/ 204 h 211"/>
                    <a:gd name="T76" fmla="*/ 36 w 209"/>
                    <a:gd name="T77" fmla="*/ 204 h 211"/>
                    <a:gd name="T78" fmla="*/ 134 w 209"/>
                    <a:gd name="T79" fmla="*/ 204 h 211"/>
                    <a:gd name="T80" fmla="*/ 197 w 209"/>
                    <a:gd name="T81" fmla="*/ 191 h 211"/>
                    <a:gd name="T82" fmla="*/ 144 w 209"/>
                    <a:gd name="T83" fmla="*/ 184 h 211"/>
                    <a:gd name="T84" fmla="*/ 202 w 209"/>
                    <a:gd name="T85" fmla="*/ 184 h 211"/>
                    <a:gd name="T86" fmla="*/ 202 w 209"/>
                    <a:gd name="T87" fmla="*/ 44 h 211"/>
                    <a:gd name="T88" fmla="*/ 202 w 209"/>
                    <a:gd name="T89" fmla="*/ 58 h 211"/>
                    <a:gd name="T90" fmla="*/ 202 w 209"/>
                    <a:gd name="T91" fmla="*/ 71 h 211"/>
                    <a:gd name="T92" fmla="*/ 202 w 209"/>
                    <a:gd name="T93" fmla="*/ 85 h 211"/>
                    <a:gd name="T94" fmla="*/ 202 w 209"/>
                    <a:gd name="T95" fmla="*/ 9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9" h="211">
                      <a:moveTo>
                        <a:pt x="175" y="30"/>
                      </a:moveTo>
                      <a:cubicBezTo>
                        <a:pt x="175" y="99"/>
                        <a:pt x="175" y="99"/>
                        <a:pt x="175" y="99"/>
                      </a:cubicBezTo>
                      <a:cubicBezTo>
                        <a:pt x="146" y="99"/>
                        <a:pt x="146" y="99"/>
                        <a:pt x="146" y="99"/>
                      </a:cubicBezTo>
                      <a:cubicBezTo>
                        <a:pt x="147" y="96"/>
                        <a:pt x="148" y="94"/>
                        <a:pt x="148" y="92"/>
                      </a:cubicBezTo>
                      <a:cubicBezTo>
                        <a:pt x="148" y="51"/>
                        <a:pt x="148" y="51"/>
                        <a:pt x="148" y="51"/>
                      </a:cubicBezTo>
                      <a:cubicBezTo>
                        <a:pt x="148" y="37"/>
                        <a:pt x="137" y="25"/>
                        <a:pt x="123" y="24"/>
                      </a:cubicBezTo>
                      <a:cubicBezTo>
                        <a:pt x="120" y="10"/>
                        <a:pt x="107" y="0"/>
                        <a:pt x="93" y="0"/>
                      </a:cubicBezTo>
                      <a:cubicBezTo>
                        <a:pt x="86" y="0"/>
                        <a:pt x="86" y="0"/>
                        <a:pt x="86" y="0"/>
                      </a:cubicBezTo>
                      <a:cubicBezTo>
                        <a:pt x="53" y="0"/>
                        <a:pt x="25" y="27"/>
                        <a:pt x="25" y="61"/>
                      </a:cubicBezTo>
                      <a:cubicBezTo>
                        <a:pt x="25" y="92"/>
                        <a:pt x="25" y="92"/>
                        <a:pt x="25" y="92"/>
                      </a:cubicBezTo>
                      <a:cubicBezTo>
                        <a:pt x="25" y="109"/>
                        <a:pt x="25" y="109"/>
                        <a:pt x="25" y="109"/>
                      </a:cubicBezTo>
                      <a:cubicBezTo>
                        <a:pt x="25" y="119"/>
                        <a:pt x="21" y="128"/>
                        <a:pt x="13" y="133"/>
                      </a:cubicBezTo>
                      <a:cubicBezTo>
                        <a:pt x="7" y="139"/>
                        <a:pt x="7" y="139"/>
                        <a:pt x="7" y="139"/>
                      </a:cubicBezTo>
                      <a:cubicBezTo>
                        <a:pt x="8" y="141"/>
                        <a:pt x="8" y="141"/>
                        <a:pt x="8" y="141"/>
                      </a:cubicBezTo>
                      <a:cubicBezTo>
                        <a:pt x="8" y="141"/>
                        <a:pt x="13" y="150"/>
                        <a:pt x="25" y="150"/>
                      </a:cubicBezTo>
                      <a:cubicBezTo>
                        <a:pt x="27" y="150"/>
                        <a:pt x="28" y="149"/>
                        <a:pt x="29" y="149"/>
                      </a:cubicBezTo>
                      <a:cubicBezTo>
                        <a:pt x="28" y="151"/>
                        <a:pt x="27" y="153"/>
                        <a:pt x="26" y="154"/>
                      </a:cubicBezTo>
                      <a:cubicBezTo>
                        <a:pt x="19" y="159"/>
                        <a:pt x="14" y="167"/>
                        <a:pt x="11" y="175"/>
                      </a:cubicBezTo>
                      <a:cubicBezTo>
                        <a:pt x="0" y="211"/>
                        <a:pt x="0" y="211"/>
                        <a:pt x="0" y="211"/>
                      </a:cubicBezTo>
                      <a:cubicBezTo>
                        <a:pt x="131" y="211"/>
                        <a:pt x="131" y="211"/>
                        <a:pt x="131" y="211"/>
                      </a:cubicBezTo>
                      <a:cubicBezTo>
                        <a:pt x="134" y="211"/>
                        <a:pt x="134" y="211"/>
                        <a:pt x="134" y="211"/>
                      </a:cubicBezTo>
                      <a:cubicBezTo>
                        <a:pt x="209" y="211"/>
                        <a:pt x="209" y="211"/>
                        <a:pt x="209" y="211"/>
                      </a:cubicBezTo>
                      <a:cubicBezTo>
                        <a:pt x="209" y="204"/>
                        <a:pt x="209" y="204"/>
                        <a:pt x="209" y="204"/>
                      </a:cubicBezTo>
                      <a:cubicBezTo>
                        <a:pt x="205" y="204"/>
                        <a:pt x="202" y="201"/>
                        <a:pt x="202" y="197"/>
                      </a:cubicBezTo>
                      <a:cubicBezTo>
                        <a:pt x="202" y="194"/>
                        <a:pt x="205" y="191"/>
                        <a:pt x="209" y="191"/>
                      </a:cubicBezTo>
                      <a:cubicBezTo>
                        <a:pt x="209" y="187"/>
                        <a:pt x="209" y="187"/>
                        <a:pt x="209" y="187"/>
                      </a:cubicBezTo>
                      <a:cubicBezTo>
                        <a:pt x="209" y="184"/>
                        <a:pt x="209" y="184"/>
                        <a:pt x="209" y="184"/>
                      </a:cubicBezTo>
                      <a:cubicBezTo>
                        <a:pt x="209" y="105"/>
                        <a:pt x="209" y="105"/>
                        <a:pt x="209" y="105"/>
                      </a:cubicBezTo>
                      <a:cubicBezTo>
                        <a:pt x="209" y="99"/>
                        <a:pt x="209" y="99"/>
                        <a:pt x="209" y="99"/>
                      </a:cubicBezTo>
                      <a:cubicBezTo>
                        <a:pt x="209" y="30"/>
                        <a:pt x="209" y="30"/>
                        <a:pt x="209" y="30"/>
                      </a:cubicBezTo>
                      <a:lnTo>
                        <a:pt x="175" y="30"/>
                      </a:lnTo>
                      <a:close/>
                      <a:moveTo>
                        <a:pt x="131" y="184"/>
                      </a:moveTo>
                      <a:cubicBezTo>
                        <a:pt x="128" y="184"/>
                        <a:pt x="126" y="184"/>
                        <a:pt x="124" y="186"/>
                      </a:cubicBezTo>
                      <a:cubicBezTo>
                        <a:pt x="124" y="113"/>
                        <a:pt x="124" y="113"/>
                        <a:pt x="124" y="113"/>
                      </a:cubicBezTo>
                      <a:cubicBezTo>
                        <a:pt x="124" y="109"/>
                        <a:pt x="127" y="105"/>
                        <a:pt x="131" y="105"/>
                      </a:cubicBezTo>
                      <a:cubicBezTo>
                        <a:pt x="137" y="105"/>
                        <a:pt x="137" y="105"/>
                        <a:pt x="137" y="105"/>
                      </a:cubicBezTo>
                      <a:cubicBezTo>
                        <a:pt x="137" y="184"/>
                        <a:pt x="137" y="184"/>
                        <a:pt x="137" y="184"/>
                      </a:cubicBezTo>
                      <a:lnTo>
                        <a:pt x="131" y="184"/>
                      </a:lnTo>
                      <a:close/>
                      <a:moveTo>
                        <a:pt x="53" y="162"/>
                      </a:moveTo>
                      <a:cubicBezTo>
                        <a:pt x="57" y="151"/>
                        <a:pt x="57" y="151"/>
                        <a:pt x="57" y="151"/>
                      </a:cubicBezTo>
                      <a:cubicBezTo>
                        <a:pt x="64" y="150"/>
                        <a:pt x="64" y="150"/>
                        <a:pt x="64" y="150"/>
                      </a:cubicBezTo>
                      <a:cubicBezTo>
                        <a:pt x="80" y="198"/>
                        <a:pt x="80" y="198"/>
                        <a:pt x="80" y="198"/>
                      </a:cubicBezTo>
                      <a:cubicBezTo>
                        <a:pt x="60" y="183"/>
                        <a:pt x="60" y="183"/>
                        <a:pt x="60" y="183"/>
                      </a:cubicBezTo>
                      <a:cubicBezTo>
                        <a:pt x="67" y="169"/>
                        <a:pt x="67" y="169"/>
                        <a:pt x="67" y="169"/>
                      </a:cubicBezTo>
                      <a:lnTo>
                        <a:pt x="53" y="162"/>
                      </a:lnTo>
                      <a:close/>
                      <a:moveTo>
                        <a:pt x="127" y="99"/>
                      </a:moveTo>
                      <a:cubicBezTo>
                        <a:pt x="121" y="101"/>
                        <a:pt x="117" y="106"/>
                        <a:pt x="117" y="113"/>
                      </a:cubicBezTo>
                      <a:cubicBezTo>
                        <a:pt x="117" y="126"/>
                        <a:pt x="117" y="126"/>
                        <a:pt x="117" y="126"/>
                      </a:cubicBezTo>
                      <a:cubicBezTo>
                        <a:pt x="109" y="134"/>
                        <a:pt x="98" y="139"/>
                        <a:pt x="86" y="139"/>
                      </a:cubicBezTo>
                      <a:cubicBezTo>
                        <a:pt x="64" y="139"/>
                        <a:pt x="45" y="121"/>
                        <a:pt x="45" y="99"/>
                      </a:cubicBezTo>
                      <a:cubicBezTo>
                        <a:pt x="45" y="80"/>
                        <a:pt x="45" y="80"/>
                        <a:pt x="45" y="80"/>
                      </a:cubicBezTo>
                      <a:cubicBezTo>
                        <a:pt x="49" y="77"/>
                        <a:pt x="49" y="77"/>
                        <a:pt x="49" y="77"/>
                      </a:cubicBezTo>
                      <a:cubicBezTo>
                        <a:pt x="67" y="64"/>
                        <a:pt x="89" y="58"/>
                        <a:pt x="112" y="58"/>
                      </a:cubicBezTo>
                      <a:cubicBezTo>
                        <a:pt x="112" y="58"/>
                        <a:pt x="112" y="58"/>
                        <a:pt x="112" y="58"/>
                      </a:cubicBezTo>
                      <a:cubicBezTo>
                        <a:pt x="115" y="63"/>
                        <a:pt x="121" y="67"/>
                        <a:pt x="127" y="68"/>
                      </a:cubicBezTo>
                      <a:cubicBezTo>
                        <a:pt x="127" y="99"/>
                        <a:pt x="127" y="99"/>
                        <a:pt x="127" y="99"/>
                      </a:cubicBezTo>
                      <a:close/>
                      <a:moveTo>
                        <a:pt x="117" y="176"/>
                      </a:moveTo>
                      <a:cubicBezTo>
                        <a:pt x="115" y="172"/>
                        <a:pt x="115" y="172"/>
                        <a:pt x="115" y="172"/>
                      </a:cubicBezTo>
                      <a:cubicBezTo>
                        <a:pt x="117" y="171"/>
                        <a:pt x="117" y="171"/>
                        <a:pt x="117" y="171"/>
                      </a:cubicBezTo>
                      <a:lnTo>
                        <a:pt x="117" y="176"/>
                      </a:lnTo>
                      <a:close/>
                      <a:moveTo>
                        <a:pt x="113" y="183"/>
                      </a:moveTo>
                      <a:cubicBezTo>
                        <a:pt x="93" y="198"/>
                        <a:pt x="93" y="198"/>
                        <a:pt x="93" y="198"/>
                      </a:cubicBezTo>
                      <a:cubicBezTo>
                        <a:pt x="95" y="193"/>
                        <a:pt x="95" y="193"/>
                        <a:pt x="95" y="193"/>
                      </a:cubicBezTo>
                      <a:cubicBezTo>
                        <a:pt x="88" y="191"/>
                        <a:pt x="88" y="191"/>
                        <a:pt x="88" y="191"/>
                      </a:cubicBezTo>
                      <a:cubicBezTo>
                        <a:pt x="86" y="197"/>
                        <a:pt x="86" y="197"/>
                        <a:pt x="86" y="197"/>
                      </a:cubicBezTo>
                      <a:cubicBezTo>
                        <a:pt x="80" y="177"/>
                        <a:pt x="80" y="177"/>
                        <a:pt x="80" y="177"/>
                      </a:cubicBezTo>
                      <a:cubicBezTo>
                        <a:pt x="86" y="167"/>
                        <a:pt x="86" y="167"/>
                        <a:pt x="86" y="167"/>
                      </a:cubicBezTo>
                      <a:cubicBezTo>
                        <a:pt x="93" y="177"/>
                        <a:pt x="93" y="177"/>
                        <a:pt x="93" y="177"/>
                      </a:cubicBezTo>
                      <a:cubicBezTo>
                        <a:pt x="90" y="185"/>
                        <a:pt x="90" y="185"/>
                        <a:pt x="90" y="185"/>
                      </a:cubicBezTo>
                      <a:cubicBezTo>
                        <a:pt x="97" y="187"/>
                        <a:pt x="97" y="187"/>
                        <a:pt x="97" y="187"/>
                      </a:cubicBezTo>
                      <a:cubicBezTo>
                        <a:pt x="109" y="150"/>
                        <a:pt x="109" y="150"/>
                        <a:pt x="109" y="150"/>
                      </a:cubicBezTo>
                      <a:cubicBezTo>
                        <a:pt x="117" y="151"/>
                        <a:pt x="117" y="151"/>
                        <a:pt x="117" y="151"/>
                      </a:cubicBezTo>
                      <a:cubicBezTo>
                        <a:pt x="117" y="163"/>
                        <a:pt x="117" y="163"/>
                        <a:pt x="117" y="163"/>
                      </a:cubicBezTo>
                      <a:cubicBezTo>
                        <a:pt x="106" y="169"/>
                        <a:pt x="106" y="169"/>
                        <a:pt x="106" y="169"/>
                      </a:cubicBezTo>
                      <a:lnTo>
                        <a:pt x="113" y="183"/>
                      </a:lnTo>
                      <a:close/>
                      <a:moveTo>
                        <a:pt x="86" y="146"/>
                      </a:moveTo>
                      <a:cubicBezTo>
                        <a:pt x="92" y="146"/>
                        <a:pt x="98" y="145"/>
                        <a:pt x="103" y="143"/>
                      </a:cubicBezTo>
                      <a:cubicBezTo>
                        <a:pt x="103" y="146"/>
                        <a:pt x="103" y="146"/>
                        <a:pt x="103" y="146"/>
                      </a:cubicBezTo>
                      <a:cubicBezTo>
                        <a:pt x="103" y="146"/>
                        <a:pt x="103" y="146"/>
                        <a:pt x="103" y="146"/>
                      </a:cubicBezTo>
                      <a:cubicBezTo>
                        <a:pt x="102" y="149"/>
                        <a:pt x="98" y="156"/>
                        <a:pt x="86" y="156"/>
                      </a:cubicBezTo>
                      <a:cubicBezTo>
                        <a:pt x="74" y="156"/>
                        <a:pt x="71" y="149"/>
                        <a:pt x="70" y="146"/>
                      </a:cubicBezTo>
                      <a:cubicBezTo>
                        <a:pt x="69" y="146"/>
                        <a:pt x="69" y="146"/>
                        <a:pt x="69" y="146"/>
                      </a:cubicBezTo>
                      <a:cubicBezTo>
                        <a:pt x="69" y="143"/>
                        <a:pt x="69" y="143"/>
                        <a:pt x="69" y="143"/>
                      </a:cubicBezTo>
                      <a:cubicBezTo>
                        <a:pt x="75" y="145"/>
                        <a:pt x="80" y="146"/>
                        <a:pt x="86" y="146"/>
                      </a:cubicBezTo>
                      <a:close/>
                      <a:moveTo>
                        <a:pt x="96" y="169"/>
                      </a:moveTo>
                      <a:cubicBezTo>
                        <a:pt x="92" y="163"/>
                        <a:pt x="92" y="163"/>
                        <a:pt x="92" y="163"/>
                      </a:cubicBezTo>
                      <a:cubicBezTo>
                        <a:pt x="94" y="162"/>
                        <a:pt x="97" y="162"/>
                        <a:pt x="98" y="161"/>
                      </a:cubicBezTo>
                      <a:lnTo>
                        <a:pt x="96" y="169"/>
                      </a:lnTo>
                      <a:close/>
                      <a:moveTo>
                        <a:pt x="110" y="140"/>
                      </a:moveTo>
                      <a:cubicBezTo>
                        <a:pt x="113" y="138"/>
                        <a:pt x="115" y="137"/>
                        <a:pt x="117" y="135"/>
                      </a:cubicBezTo>
                      <a:cubicBezTo>
                        <a:pt x="117" y="144"/>
                        <a:pt x="117" y="144"/>
                        <a:pt x="117" y="144"/>
                      </a:cubicBezTo>
                      <a:cubicBezTo>
                        <a:pt x="110" y="143"/>
                        <a:pt x="110" y="143"/>
                        <a:pt x="110" y="143"/>
                      </a:cubicBezTo>
                      <a:lnTo>
                        <a:pt x="110" y="140"/>
                      </a:lnTo>
                      <a:close/>
                      <a:moveTo>
                        <a:pt x="81" y="163"/>
                      </a:moveTo>
                      <a:cubicBezTo>
                        <a:pt x="77" y="169"/>
                        <a:pt x="77" y="169"/>
                        <a:pt x="77" y="169"/>
                      </a:cubicBezTo>
                      <a:cubicBezTo>
                        <a:pt x="74" y="161"/>
                        <a:pt x="74" y="161"/>
                        <a:pt x="74" y="161"/>
                      </a:cubicBezTo>
                      <a:cubicBezTo>
                        <a:pt x="76" y="162"/>
                        <a:pt x="78" y="162"/>
                        <a:pt x="81" y="163"/>
                      </a:cubicBezTo>
                      <a:close/>
                      <a:moveTo>
                        <a:pt x="117" y="188"/>
                      </a:moveTo>
                      <a:cubicBezTo>
                        <a:pt x="117" y="197"/>
                        <a:pt x="117" y="197"/>
                        <a:pt x="117" y="197"/>
                      </a:cubicBezTo>
                      <a:cubicBezTo>
                        <a:pt x="117" y="200"/>
                        <a:pt x="118" y="202"/>
                        <a:pt x="119" y="204"/>
                      </a:cubicBezTo>
                      <a:cubicBezTo>
                        <a:pt x="96" y="204"/>
                        <a:pt x="96" y="204"/>
                        <a:pt x="96" y="204"/>
                      </a:cubicBezTo>
                      <a:lnTo>
                        <a:pt x="117" y="188"/>
                      </a:lnTo>
                      <a:close/>
                      <a:moveTo>
                        <a:pt x="138" y="99"/>
                      </a:moveTo>
                      <a:cubicBezTo>
                        <a:pt x="134" y="99"/>
                        <a:pt x="134" y="99"/>
                        <a:pt x="134" y="99"/>
                      </a:cubicBezTo>
                      <a:cubicBezTo>
                        <a:pt x="134" y="82"/>
                        <a:pt x="134" y="82"/>
                        <a:pt x="134" y="82"/>
                      </a:cubicBezTo>
                      <a:cubicBezTo>
                        <a:pt x="138" y="84"/>
                        <a:pt x="141" y="87"/>
                        <a:pt x="141" y="92"/>
                      </a:cubicBezTo>
                      <a:cubicBezTo>
                        <a:pt x="141" y="94"/>
                        <a:pt x="140" y="97"/>
                        <a:pt x="138" y="99"/>
                      </a:cubicBezTo>
                      <a:close/>
                      <a:moveTo>
                        <a:pt x="86" y="6"/>
                      </a:moveTo>
                      <a:cubicBezTo>
                        <a:pt x="93" y="6"/>
                        <a:pt x="93" y="6"/>
                        <a:pt x="93" y="6"/>
                      </a:cubicBezTo>
                      <a:cubicBezTo>
                        <a:pt x="105" y="6"/>
                        <a:pt x="115" y="15"/>
                        <a:pt x="117" y="27"/>
                      </a:cubicBezTo>
                      <a:cubicBezTo>
                        <a:pt x="117" y="30"/>
                        <a:pt x="117" y="30"/>
                        <a:pt x="117" y="30"/>
                      </a:cubicBezTo>
                      <a:cubicBezTo>
                        <a:pt x="120" y="30"/>
                        <a:pt x="120" y="30"/>
                        <a:pt x="120" y="30"/>
                      </a:cubicBezTo>
                      <a:cubicBezTo>
                        <a:pt x="132" y="30"/>
                        <a:pt x="141" y="40"/>
                        <a:pt x="141" y="51"/>
                      </a:cubicBezTo>
                      <a:cubicBezTo>
                        <a:pt x="141" y="78"/>
                        <a:pt x="141" y="78"/>
                        <a:pt x="141" y="78"/>
                      </a:cubicBezTo>
                      <a:cubicBezTo>
                        <a:pt x="139" y="77"/>
                        <a:pt x="137" y="76"/>
                        <a:pt x="134" y="75"/>
                      </a:cubicBezTo>
                      <a:cubicBezTo>
                        <a:pt x="134" y="61"/>
                        <a:pt x="134" y="61"/>
                        <a:pt x="134" y="61"/>
                      </a:cubicBezTo>
                      <a:cubicBezTo>
                        <a:pt x="131" y="61"/>
                        <a:pt x="131" y="61"/>
                        <a:pt x="131" y="61"/>
                      </a:cubicBezTo>
                      <a:cubicBezTo>
                        <a:pt x="125" y="61"/>
                        <a:pt x="121" y="58"/>
                        <a:pt x="118" y="54"/>
                      </a:cubicBezTo>
                      <a:cubicBezTo>
                        <a:pt x="115" y="51"/>
                        <a:pt x="115" y="51"/>
                        <a:pt x="115" y="51"/>
                      </a:cubicBezTo>
                      <a:cubicBezTo>
                        <a:pt x="112" y="51"/>
                        <a:pt x="112" y="51"/>
                        <a:pt x="112" y="51"/>
                      </a:cubicBezTo>
                      <a:cubicBezTo>
                        <a:pt x="88" y="51"/>
                        <a:pt x="65" y="58"/>
                        <a:pt x="45" y="72"/>
                      </a:cubicBezTo>
                      <a:cubicBezTo>
                        <a:pt x="41" y="75"/>
                        <a:pt x="41" y="75"/>
                        <a:pt x="41" y="75"/>
                      </a:cubicBezTo>
                      <a:cubicBezTo>
                        <a:pt x="37" y="75"/>
                        <a:pt x="34" y="76"/>
                        <a:pt x="32" y="78"/>
                      </a:cubicBezTo>
                      <a:cubicBezTo>
                        <a:pt x="32" y="61"/>
                        <a:pt x="32" y="61"/>
                        <a:pt x="32" y="61"/>
                      </a:cubicBezTo>
                      <a:cubicBezTo>
                        <a:pt x="32" y="31"/>
                        <a:pt x="56" y="6"/>
                        <a:pt x="86" y="6"/>
                      </a:cubicBezTo>
                      <a:close/>
                      <a:moveTo>
                        <a:pt x="39" y="82"/>
                      </a:moveTo>
                      <a:cubicBezTo>
                        <a:pt x="39" y="99"/>
                        <a:pt x="39" y="99"/>
                        <a:pt x="39" y="99"/>
                      </a:cubicBezTo>
                      <a:cubicBezTo>
                        <a:pt x="39" y="99"/>
                        <a:pt x="39" y="100"/>
                        <a:pt x="39" y="101"/>
                      </a:cubicBezTo>
                      <a:cubicBezTo>
                        <a:pt x="35" y="100"/>
                        <a:pt x="32" y="96"/>
                        <a:pt x="32" y="92"/>
                      </a:cubicBezTo>
                      <a:cubicBezTo>
                        <a:pt x="32" y="87"/>
                        <a:pt x="35" y="84"/>
                        <a:pt x="39" y="82"/>
                      </a:cubicBezTo>
                      <a:close/>
                      <a:moveTo>
                        <a:pt x="42" y="133"/>
                      </a:moveTo>
                      <a:cubicBezTo>
                        <a:pt x="35" y="132"/>
                        <a:pt x="35" y="132"/>
                        <a:pt x="35" y="132"/>
                      </a:cubicBezTo>
                      <a:cubicBezTo>
                        <a:pt x="35" y="134"/>
                        <a:pt x="34" y="137"/>
                        <a:pt x="33" y="141"/>
                      </a:cubicBezTo>
                      <a:cubicBezTo>
                        <a:pt x="33" y="140"/>
                        <a:pt x="33" y="140"/>
                        <a:pt x="33" y="140"/>
                      </a:cubicBezTo>
                      <a:cubicBezTo>
                        <a:pt x="33" y="141"/>
                        <a:pt x="30" y="143"/>
                        <a:pt x="25" y="143"/>
                      </a:cubicBezTo>
                      <a:cubicBezTo>
                        <a:pt x="21" y="143"/>
                        <a:pt x="18" y="141"/>
                        <a:pt x="16" y="140"/>
                      </a:cubicBezTo>
                      <a:cubicBezTo>
                        <a:pt x="18" y="139"/>
                        <a:pt x="18" y="139"/>
                        <a:pt x="18" y="139"/>
                      </a:cubicBezTo>
                      <a:cubicBezTo>
                        <a:pt x="27" y="132"/>
                        <a:pt x="32" y="121"/>
                        <a:pt x="32" y="109"/>
                      </a:cubicBezTo>
                      <a:cubicBezTo>
                        <a:pt x="32" y="105"/>
                        <a:pt x="32" y="105"/>
                        <a:pt x="32" y="105"/>
                      </a:cubicBezTo>
                      <a:cubicBezTo>
                        <a:pt x="34" y="107"/>
                        <a:pt x="37" y="108"/>
                        <a:pt x="40" y="109"/>
                      </a:cubicBezTo>
                      <a:cubicBezTo>
                        <a:pt x="43" y="122"/>
                        <a:pt x="51" y="133"/>
                        <a:pt x="62" y="140"/>
                      </a:cubicBezTo>
                      <a:cubicBezTo>
                        <a:pt x="62" y="143"/>
                        <a:pt x="62" y="143"/>
                        <a:pt x="62" y="143"/>
                      </a:cubicBezTo>
                      <a:cubicBezTo>
                        <a:pt x="45" y="146"/>
                        <a:pt x="45" y="146"/>
                        <a:pt x="45" y="146"/>
                      </a:cubicBezTo>
                      <a:cubicBezTo>
                        <a:pt x="42" y="146"/>
                        <a:pt x="40" y="147"/>
                        <a:pt x="37" y="148"/>
                      </a:cubicBezTo>
                      <a:cubicBezTo>
                        <a:pt x="40" y="141"/>
                        <a:pt x="42" y="134"/>
                        <a:pt x="42" y="133"/>
                      </a:cubicBezTo>
                      <a:close/>
                      <a:moveTo>
                        <a:pt x="18" y="177"/>
                      </a:moveTo>
                      <a:cubicBezTo>
                        <a:pt x="22" y="164"/>
                        <a:pt x="33" y="155"/>
                        <a:pt x="46" y="153"/>
                      </a:cubicBezTo>
                      <a:cubicBezTo>
                        <a:pt x="50" y="152"/>
                        <a:pt x="50" y="152"/>
                        <a:pt x="50" y="152"/>
                      </a:cubicBezTo>
                      <a:cubicBezTo>
                        <a:pt x="45" y="165"/>
                        <a:pt x="45" y="165"/>
                        <a:pt x="45" y="165"/>
                      </a:cubicBezTo>
                      <a:cubicBezTo>
                        <a:pt x="58" y="172"/>
                        <a:pt x="58" y="172"/>
                        <a:pt x="58" y="172"/>
                      </a:cubicBezTo>
                      <a:cubicBezTo>
                        <a:pt x="51" y="185"/>
                        <a:pt x="51" y="185"/>
                        <a:pt x="51" y="185"/>
                      </a:cubicBezTo>
                      <a:cubicBezTo>
                        <a:pt x="76" y="204"/>
                        <a:pt x="76" y="204"/>
                        <a:pt x="76" y="204"/>
                      </a:cubicBezTo>
                      <a:cubicBezTo>
                        <a:pt x="42" y="204"/>
                        <a:pt x="42" y="204"/>
                        <a:pt x="42" y="204"/>
                      </a:cubicBezTo>
                      <a:cubicBezTo>
                        <a:pt x="45" y="181"/>
                        <a:pt x="45" y="181"/>
                        <a:pt x="45" y="181"/>
                      </a:cubicBezTo>
                      <a:cubicBezTo>
                        <a:pt x="39" y="180"/>
                        <a:pt x="39" y="180"/>
                        <a:pt x="39" y="180"/>
                      </a:cubicBezTo>
                      <a:cubicBezTo>
                        <a:pt x="36" y="204"/>
                        <a:pt x="36" y="204"/>
                        <a:pt x="36" y="204"/>
                      </a:cubicBezTo>
                      <a:cubicBezTo>
                        <a:pt x="9" y="204"/>
                        <a:pt x="9" y="204"/>
                        <a:pt x="9" y="204"/>
                      </a:cubicBezTo>
                      <a:lnTo>
                        <a:pt x="18" y="177"/>
                      </a:lnTo>
                      <a:close/>
                      <a:moveTo>
                        <a:pt x="197" y="204"/>
                      </a:moveTo>
                      <a:cubicBezTo>
                        <a:pt x="134" y="204"/>
                        <a:pt x="134" y="204"/>
                        <a:pt x="134" y="204"/>
                      </a:cubicBezTo>
                      <a:cubicBezTo>
                        <a:pt x="131" y="204"/>
                        <a:pt x="131" y="204"/>
                        <a:pt x="131" y="204"/>
                      </a:cubicBezTo>
                      <a:cubicBezTo>
                        <a:pt x="127" y="204"/>
                        <a:pt x="124" y="201"/>
                        <a:pt x="124" y="197"/>
                      </a:cubicBezTo>
                      <a:cubicBezTo>
                        <a:pt x="124" y="194"/>
                        <a:pt x="127" y="191"/>
                        <a:pt x="131" y="191"/>
                      </a:cubicBezTo>
                      <a:cubicBezTo>
                        <a:pt x="197" y="191"/>
                        <a:pt x="197" y="191"/>
                        <a:pt x="197" y="191"/>
                      </a:cubicBezTo>
                      <a:cubicBezTo>
                        <a:pt x="196" y="193"/>
                        <a:pt x="195" y="195"/>
                        <a:pt x="195" y="197"/>
                      </a:cubicBezTo>
                      <a:cubicBezTo>
                        <a:pt x="195" y="200"/>
                        <a:pt x="196" y="202"/>
                        <a:pt x="197" y="204"/>
                      </a:cubicBezTo>
                      <a:close/>
                      <a:moveTo>
                        <a:pt x="202" y="184"/>
                      </a:moveTo>
                      <a:cubicBezTo>
                        <a:pt x="144" y="184"/>
                        <a:pt x="144" y="184"/>
                        <a:pt x="144" y="184"/>
                      </a:cubicBezTo>
                      <a:cubicBezTo>
                        <a:pt x="144" y="105"/>
                        <a:pt x="144" y="105"/>
                        <a:pt x="144" y="105"/>
                      </a:cubicBezTo>
                      <a:cubicBezTo>
                        <a:pt x="175" y="105"/>
                        <a:pt x="175" y="105"/>
                        <a:pt x="175" y="105"/>
                      </a:cubicBezTo>
                      <a:cubicBezTo>
                        <a:pt x="202" y="105"/>
                        <a:pt x="202" y="105"/>
                        <a:pt x="202" y="105"/>
                      </a:cubicBezTo>
                      <a:lnTo>
                        <a:pt x="202" y="184"/>
                      </a:lnTo>
                      <a:close/>
                      <a:moveTo>
                        <a:pt x="182" y="99"/>
                      </a:moveTo>
                      <a:cubicBezTo>
                        <a:pt x="182" y="37"/>
                        <a:pt x="182" y="37"/>
                        <a:pt x="182" y="37"/>
                      </a:cubicBezTo>
                      <a:cubicBezTo>
                        <a:pt x="202" y="37"/>
                        <a:pt x="202" y="37"/>
                        <a:pt x="202" y="37"/>
                      </a:cubicBezTo>
                      <a:cubicBezTo>
                        <a:pt x="202" y="44"/>
                        <a:pt x="202" y="44"/>
                        <a:pt x="202" y="44"/>
                      </a:cubicBezTo>
                      <a:cubicBezTo>
                        <a:pt x="189" y="44"/>
                        <a:pt x="189" y="44"/>
                        <a:pt x="189" y="44"/>
                      </a:cubicBezTo>
                      <a:cubicBezTo>
                        <a:pt x="189" y="51"/>
                        <a:pt x="189" y="51"/>
                        <a:pt x="189" y="51"/>
                      </a:cubicBezTo>
                      <a:cubicBezTo>
                        <a:pt x="202" y="51"/>
                        <a:pt x="202" y="51"/>
                        <a:pt x="202" y="51"/>
                      </a:cubicBezTo>
                      <a:cubicBezTo>
                        <a:pt x="202" y="58"/>
                        <a:pt x="202" y="58"/>
                        <a:pt x="202" y="58"/>
                      </a:cubicBezTo>
                      <a:cubicBezTo>
                        <a:pt x="195" y="58"/>
                        <a:pt x="195" y="58"/>
                        <a:pt x="195" y="58"/>
                      </a:cubicBezTo>
                      <a:cubicBezTo>
                        <a:pt x="195" y="64"/>
                        <a:pt x="195" y="64"/>
                        <a:pt x="195" y="64"/>
                      </a:cubicBezTo>
                      <a:cubicBezTo>
                        <a:pt x="202" y="64"/>
                        <a:pt x="202" y="64"/>
                        <a:pt x="202" y="64"/>
                      </a:cubicBezTo>
                      <a:cubicBezTo>
                        <a:pt x="202" y="71"/>
                        <a:pt x="202" y="71"/>
                        <a:pt x="202" y="71"/>
                      </a:cubicBezTo>
                      <a:cubicBezTo>
                        <a:pt x="189" y="71"/>
                        <a:pt x="189" y="71"/>
                        <a:pt x="189" y="71"/>
                      </a:cubicBezTo>
                      <a:cubicBezTo>
                        <a:pt x="189" y="78"/>
                        <a:pt x="189" y="78"/>
                        <a:pt x="189" y="78"/>
                      </a:cubicBezTo>
                      <a:cubicBezTo>
                        <a:pt x="202" y="78"/>
                        <a:pt x="202" y="78"/>
                        <a:pt x="202" y="78"/>
                      </a:cubicBezTo>
                      <a:cubicBezTo>
                        <a:pt x="202" y="85"/>
                        <a:pt x="202" y="85"/>
                        <a:pt x="202" y="85"/>
                      </a:cubicBezTo>
                      <a:cubicBezTo>
                        <a:pt x="195" y="85"/>
                        <a:pt x="195" y="85"/>
                        <a:pt x="195" y="85"/>
                      </a:cubicBezTo>
                      <a:cubicBezTo>
                        <a:pt x="195" y="92"/>
                        <a:pt x="195" y="92"/>
                        <a:pt x="195" y="92"/>
                      </a:cubicBezTo>
                      <a:cubicBezTo>
                        <a:pt x="202" y="92"/>
                        <a:pt x="202" y="92"/>
                        <a:pt x="202" y="92"/>
                      </a:cubicBezTo>
                      <a:cubicBezTo>
                        <a:pt x="202" y="99"/>
                        <a:pt x="202" y="99"/>
                        <a:pt x="202" y="99"/>
                      </a:cubicBezTo>
                      <a:lnTo>
                        <a:pt x="182" y="9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grpSp>
        </p:grpSp>
        <p:sp>
          <p:nvSpPr>
            <p:cNvPr id="8" name="TextBox 120">
              <a:extLst>
                <a:ext uri="{FF2B5EF4-FFF2-40B4-BE49-F238E27FC236}">
                  <a16:creationId xmlns:a16="http://schemas.microsoft.com/office/drawing/2014/main" id="{FB81AAB6-3C6A-4AEE-B65E-9B25F8D04FE6}"/>
                </a:ext>
              </a:extLst>
            </p:cNvPr>
            <p:cNvSpPr txBox="1"/>
            <p:nvPr/>
          </p:nvSpPr>
          <p:spPr>
            <a:xfrm>
              <a:off x="660734" y="2089400"/>
              <a:ext cx="3473408" cy="800219"/>
            </a:xfrm>
            <a:prstGeom prst="rect">
              <a:avLst/>
            </a:prstGeom>
            <a:noFill/>
            <a:ln>
              <a:noFill/>
            </a:ln>
          </p:spPr>
          <p:txBody>
            <a:bodyPr wrap="square">
              <a:spAutoFit/>
            </a:bodyPr>
            <a:lstStyle/>
            <a:p>
              <a:r>
                <a:rPr lang="en-US" b="1" dirty="0">
                  <a:solidFill>
                    <a:srgbClr val="002060"/>
                  </a:solidFill>
                  <a:latin typeface="Roboto" panose="02000000000000000000" pitchFamily="2" charset="0"/>
                  <a:ea typeface="Roboto" panose="02000000000000000000" pitchFamily="2" charset="0"/>
                  <a:cs typeface="Roboto" panose="02000000000000000000" pitchFamily="2" charset="0"/>
                </a:rPr>
                <a:t>Content - WHAT</a:t>
              </a:r>
            </a:p>
            <a:p>
              <a:r>
                <a:rPr lang="en-US" sz="1400" dirty="0">
                  <a:solidFill>
                    <a:srgbClr val="002060"/>
                  </a:solidFill>
                  <a:latin typeface="Roboto" panose="02000000000000000000" pitchFamily="2" charset="0"/>
                  <a:ea typeface="Roboto" panose="02000000000000000000" pitchFamily="2" charset="0"/>
                  <a:cs typeface="Roboto" panose="02000000000000000000" pitchFamily="2" charset="0"/>
                </a:rPr>
                <a:t>News of the project, progresses’ updates, promotion of project events, etc.</a:t>
              </a:r>
            </a:p>
          </p:txBody>
        </p:sp>
        <p:sp>
          <p:nvSpPr>
            <p:cNvPr id="9" name="TextBox 122">
              <a:extLst>
                <a:ext uri="{FF2B5EF4-FFF2-40B4-BE49-F238E27FC236}">
                  <a16:creationId xmlns:a16="http://schemas.microsoft.com/office/drawing/2014/main" id="{E7AEA420-ADCA-A401-D379-80E8D875F557}"/>
                </a:ext>
              </a:extLst>
            </p:cNvPr>
            <p:cNvSpPr txBox="1"/>
            <p:nvPr/>
          </p:nvSpPr>
          <p:spPr>
            <a:xfrm>
              <a:off x="1229147" y="3575194"/>
              <a:ext cx="2646553" cy="800219"/>
            </a:xfrm>
            <a:prstGeom prst="rect">
              <a:avLst/>
            </a:prstGeom>
            <a:noFill/>
            <a:ln>
              <a:noFill/>
            </a:ln>
          </p:spPr>
          <p:txBody>
            <a:bodyPr wrap="square">
              <a:spAutoFit/>
            </a:bodyPr>
            <a:lstStyle/>
            <a:p>
              <a:r>
                <a:rPr lang="en-US" b="1" dirty="0">
                  <a:solidFill>
                    <a:srgbClr val="002060"/>
                  </a:solidFill>
                  <a:latin typeface="Roboto" panose="02000000000000000000" pitchFamily="2" charset="0"/>
                  <a:ea typeface="Roboto" panose="02000000000000000000" pitchFamily="2" charset="0"/>
                  <a:cs typeface="Roboto" panose="02000000000000000000" pitchFamily="2" charset="0"/>
                </a:rPr>
                <a:t>Timing - WHEN</a:t>
              </a:r>
            </a:p>
            <a:p>
              <a:r>
                <a:rPr lang="en-US" sz="1400" dirty="0">
                  <a:solidFill>
                    <a:srgbClr val="002060"/>
                  </a:solidFill>
                  <a:latin typeface="Roboto" panose="02000000000000000000" pitchFamily="2" charset="0"/>
                  <a:ea typeface="Roboto" panose="02000000000000000000" pitchFamily="2" charset="0"/>
                  <a:cs typeface="Roboto" panose="02000000000000000000" pitchFamily="2" charset="0"/>
                </a:rPr>
                <a:t>Throughout the entire project and beyond</a:t>
              </a:r>
            </a:p>
          </p:txBody>
        </p:sp>
        <p:sp>
          <p:nvSpPr>
            <p:cNvPr id="10" name="TextBox 124">
              <a:extLst>
                <a:ext uri="{FF2B5EF4-FFF2-40B4-BE49-F238E27FC236}">
                  <a16:creationId xmlns:a16="http://schemas.microsoft.com/office/drawing/2014/main" id="{F7C23EB6-1D58-C936-580E-8C88FB1A9B52}"/>
                </a:ext>
              </a:extLst>
            </p:cNvPr>
            <p:cNvSpPr txBox="1"/>
            <p:nvPr/>
          </p:nvSpPr>
          <p:spPr>
            <a:xfrm>
              <a:off x="697244" y="4628563"/>
              <a:ext cx="3416789" cy="1231106"/>
            </a:xfrm>
            <a:prstGeom prst="rect">
              <a:avLst/>
            </a:prstGeom>
            <a:noFill/>
            <a:ln>
              <a:noFill/>
            </a:ln>
          </p:spPr>
          <p:txBody>
            <a:bodyPr wrap="square">
              <a:spAutoFit/>
            </a:bodyPr>
            <a:lstStyle/>
            <a:p>
              <a:r>
                <a:rPr lang="en-US" b="1" dirty="0">
                  <a:solidFill>
                    <a:srgbClr val="002060"/>
                  </a:solidFill>
                  <a:latin typeface="Roboto" panose="02000000000000000000" pitchFamily="2" charset="0"/>
                  <a:ea typeface="Roboto" panose="02000000000000000000" pitchFamily="2" charset="0"/>
                  <a:cs typeface="Roboto" panose="02000000000000000000" pitchFamily="2" charset="0"/>
                </a:rPr>
                <a:t>Purpose - WHY</a:t>
              </a:r>
            </a:p>
            <a:p>
              <a:r>
                <a:rPr lang="en-US" sz="1400" dirty="0">
                  <a:solidFill>
                    <a:srgbClr val="002060"/>
                  </a:solidFill>
                  <a:latin typeface="Roboto" panose="02000000000000000000" pitchFamily="2" charset="0"/>
                  <a:ea typeface="Roboto" panose="02000000000000000000" pitchFamily="2" charset="0"/>
                  <a:cs typeface="Roboto" panose="02000000000000000000" pitchFamily="2" charset="0"/>
                </a:rPr>
                <a:t>Spread the News</a:t>
              </a:r>
            </a:p>
            <a:p>
              <a:r>
                <a:rPr lang="en-US" sz="1400" dirty="0">
                  <a:solidFill>
                    <a:srgbClr val="002060"/>
                  </a:solidFill>
                  <a:latin typeface="Roboto" panose="02000000000000000000" pitchFamily="2" charset="0"/>
                  <a:ea typeface="Roboto" panose="02000000000000000000" pitchFamily="2" charset="0"/>
                  <a:cs typeface="Roboto" panose="02000000000000000000" pitchFamily="2" charset="0"/>
                </a:rPr>
                <a:t>Give visibility to the project</a:t>
              </a:r>
            </a:p>
            <a:p>
              <a:r>
                <a:rPr lang="en-US" sz="1400" dirty="0">
                  <a:solidFill>
                    <a:srgbClr val="002060"/>
                  </a:solidFill>
                  <a:latin typeface="Roboto" panose="02000000000000000000" pitchFamily="2" charset="0"/>
                  <a:ea typeface="Roboto" panose="02000000000000000000" pitchFamily="2" charset="0"/>
                  <a:cs typeface="Roboto" panose="02000000000000000000" pitchFamily="2" charset="0"/>
                </a:rPr>
                <a:t>Generate interest</a:t>
              </a:r>
            </a:p>
            <a:p>
              <a:r>
                <a:rPr lang="en-US" sz="1400" dirty="0">
                  <a:solidFill>
                    <a:srgbClr val="002060"/>
                  </a:solidFill>
                  <a:latin typeface="Roboto" panose="02000000000000000000" pitchFamily="2" charset="0"/>
                  <a:ea typeface="Roboto" panose="02000000000000000000" pitchFamily="2" charset="0"/>
                  <a:cs typeface="Roboto" panose="02000000000000000000" pitchFamily="2" charset="0"/>
                </a:rPr>
                <a:t>Create “demand” for results</a:t>
              </a:r>
              <a:endParaRPr lang="it-IT" sz="14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1" name="TextBox 120">
              <a:extLst>
                <a:ext uri="{FF2B5EF4-FFF2-40B4-BE49-F238E27FC236}">
                  <a16:creationId xmlns:a16="http://schemas.microsoft.com/office/drawing/2014/main" id="{26E38148-8358-2B70-5D72-B621DEBE83D6}"/>
                </a:ext>
              </a:extLst>
            </p:cNvPr>
            <p:cNvSpPr txBox="1"/>
            <p:nvPr/>
          </p:nvSpPr>
          <p:spPr>
            <a:xfrm>
              <a:off x="1482750" y="1213348"/>
              <a:ext cx="1879784" cy="584775"/>
            </a:xfrm>
            <a:prstGeom prst="rect">
              <a:avLst/>
            </a:prstGeom>
            <a:noFill/>
            <a:ln>
              <a:noFill/>
            </a:ln>
          </p:spPr>
          <p:txBody>
            <a:bodyPr wrap="square">
              <a:spAutoFit/>
            </a:bodyPr>
            <a:lstStyle/>
            <a:p>
              <a:r>
                <a:rPr lang="en-US" b="1" dirty="0">
                  <a:solidFill>
                    <a:srgbClr val="002060"/>
                  </a:solidFill>
                  <a:latin typeface="Roboto" panose="02000000000000000000" pitchFamily="2" charset="0"/>
                  <a:ea typeface="Roboto" panose="02000000000000000000" pitchFamily="2" charset="0"/>
                  <a:cs typeface="Roboto" panose="02000000000000000000" pitchFamily="2" charset="0"/>
                </a:rPr>
                <a:t>Target - WHO</a:t>
              </a:r>
            </a:p>
            <a:p>
              <a:r>
                <a:rPr lang="en-US" sz="1400" dirty="0">
                  <a:solidFill>
                    <a:srgbClr val="002060"/>
                  </a:solidFill>
                  <a:latin typeface="Roboto" panose="02000000000000000000" pitchFamily="2" charset="0"/>
                  <a:ea typeface="Roboto" panose="02000000000000000000" pitchFamily="2" charset="0"/>
                  <a:cs typeface="Roboto" panose="02000000000000000000" pitchFamily="2" charset="0"/>
                </a:rPr>
                <a:t>General public</a:t>
              </a:r>
            </a:p>
          </p:txBody>
        </p:sp>
      </p:grpSp>
      <p:grpSp>
        <p:nvGrpSpPr>
          <p:cNvPr id="35" name="Gruppo 34">
            <a:extLst>
              <a:ext uri="{FF2B5EF4-FFF2-40B4-BE49-F238E27FC236}">
                <a16:creationId xmlns:a16="http://schemas.microsoft.com/office/drawing/2014/main" id="{3C0C9DE4-7C0C-5363-05E4-FA4322590DC6}"/>
              </a:ext>
            </a:extLst>
          </p:cNvPr>
          <p:cNvGrpSpPr/>
          <p:nvPr/>
        </p:nvGrpSpPr>
        <p:grpSpPr>
          <a:xfrm>
            <a:off x="6887684" y="1503167"/>
            <a:ext cx="4002747" cy="4535435"/>
            <a:chOff x="644904" y="1117307"/>
            <a:chExt cx="4002747" cy="4535435"/>
          </a:xfrm>
        </p:grpSpPr>
        <p:sp>
          <p:nvSpPr>
            <p:cNvPr id="36" name="TextBox 11">
              <a:extLst>
                <a:ext uri="{FF2B5EF4-FFF2-40B4-BE49-F238E27FC236}">
                  <a16:creationId xmlns:a16="http://schemas.microsoft.com/office/drawing/2014/main" id="{3B59054D-0D95-39F2-5E7F-5D255EA7406D}"/>
                </a:ext>
              </a:extLst>
            </p:cNvPr>
            <p:cNvSpPr txBox="1"/>
            <p:nvPr/>
          </p:nvSpPr>
          <p:spPr>
            <a:xfrm rot="5400000">
              <a:off x="2176819" y="3159505"/>
              <a:ext cx="4233778" cy="707886"/>
            </a:xfrm>
            <a:prstGeom prst="rect">
              <a:avLst/>
            </a:prstGeom>
            <a:noFill/>
            <a:ln>
              <a:noFill/>
            </a:ln>
          </p:spPr>
          <p:txBody>
            <a:bodyPr wrap="square" rtlCol="0">
              <a:spAutoFit/>
            </a:bodyPr>
            <a:lstStyle/>
            <a:p>
              <a:r>
                <a:rPr lang="en-US" sz="4000" b="1" dirty="0">
                  <a:solidFill>
                    <a:srgbClr val="1E70C0"/>
                  </a:solidFill>
                  <a:latin typeface="Roboto" panose="02000000000000000000" pitchFamily="2" charset="0"/>
                  <a:ea typeface="Roboto" panose="02000000000000000000" pitchFamily="2" charset="0"/>
                  <a:cs typeface="Roboto" panose="02000000000000000000" pitchFamily="2" charset="0"/>
                </a:rPr>
                <a:t>Dissemination</a:t>
              </a:r>
              <a:endParaRPr lang="it-IT" sz="4000" b="1" dirty="0">
                <a:solidFill>
                  <a:srgbClr val="1E70C0"/>
                </a:solidFill>
                <a:latin typeface="Roboto" panose="02000000000000000000" pitchFamily="2" charset="0"/>
                <a:ea typeface="Roboto" panose="02000000000000000000" pitchFamily="2" charset="0"/>
                <a:cs typeface="Roboto" panose="02000000000000000000" pitchFamily="2" charset="0"/>
              </a:endParaRPr>
            </a:p>
          </p:txBody>
        </p:sp>
        <p:pic>
          <p:nvPicPr>
            <p:cNvPr id="37" name="Graphic 14" descr="Time icon">
              <a:extLst>
                <a:ext uri="{FF2B5EF4-FFF2-40B4-BE49-F238E27FC236}">
                  <a16:creationId xmlns:a16="http://schemas.microsoft.com/office/drawing/2014/main" id="{FDDED9C7-0992-1845-AF21-BBE723197ED8}"/>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40923" y="3639108"/>
              <a:ext cx="402412" cy="402412"/>
            </a:xfrm>
            <a:prstGeom prst="rect">
              <a:avLst/>
            </a:prstGeom>
          </p:spPr>
        </p:pic>
        <p:grpSp>
          <p:nvGrpSpPr>
            <p:cNvPr id="38" name="Group 98">
              <a:extLst>
                <a:ext uri="{FF2B5EF4-FFF2-40B4-BE49-F238E27FC236}">
                  <a16:creationId xmlns:a16="http://schemas.microsoft.com/office/drawing/2014/main" id="{BFA2D284-762B-BB4D-AB5F-42D52048138C}"/>
                </a:ext>
              </a:extLst>
            </p:cNvPr>
            <p:cNvGrpSpPr/>
            <p:nvPr/>
          </p:nvGrpSpPr>
          <p:grpSpPr>
            <a:xfrm>
              <a:off x="644904" y="1117307"/>
              <a:ext cx="659433" cy="754030"/>
              <a:chOff x="486990" y="902614"/>
              <a:chExt cx="659433" cy="754030"/>
            </a:xfrm>
          </p:grpSpPr>
          <p:grpSp>
            <p:nvGrpSpPr>
              <p:cNvPr id="43" name="Group 15" descr="chemist icon">
                <a:extLst>
                  <a:ext uri="{FF2B5EF4-FFF2-40B4-BE49-F238E27FC236}">
                    <a16:creationId xmlns:a16="http://schemas.microsoft.com/office/drawing/2014/main" id="{ABD17AB0-DBAC-22E9-07DF-6DCE142380FD}"/>
                  </a:ext>
                </a:extLst>
              </p:cNvPr>
              <p:cNvGrpSpPr/>
              <p:nvPr/>
            </p:nvGrpSpPr>
            <p:grpSpPr>
              <a:xfrm>
                <a:off x="742230" y="902614"/>
                <a:ext cx="323094" cy="294558"/>
                <a:chOff x="3079846" y="4449763"/>
                <a:chExt cx="660307" cy="668338"/>
              </a:xfrm>
              <a:solidFill>
                <a:srgbClr val="2D86EA"/>
              </a:solidFill>
            </p:grpSpPr>
            <p:sp>
              <p:nvSpPr>
                <p:cNvPr id="63" name="Freeform 135">
                  <a:extLst>
                    <a:ext uri="{FF2B5EF4-FFF2-40B4-BE49-F238E27FC236}">
                      <a16:creationId xmlns:a16="http://schemas.microsoft.com/office/drawing/2014/main" id="{BD36A544-4A44-34FB-9B4D-E2DC30ECED86}"/>
                    </a:ext>
                  </a:extLst>
                </p:cNvPr>
                <p:cNvSpPr>
                  <a:spLocks/>
                </p:cNvSpPr>
                <p:nvPr/>
              </p:nvSpPr>
              <p:spPr bwMode="auto">
                <a:xfrm>
                  <a:off x="3279363" y="4799013"/>
                  <a:ext cx="150430" cy="49213"/>
                </a:xfrm>
                <a:custGeom>
                  <a:avLst/>
                  <a:gdLst>
                    <a:gd name="T0" fmla="*/ 23 w 47"/>
                    <a:gd name="T1" fmla="*/ 15 h 15"/>
                    <a:gd name="T2" fmla="*/ 47 w 47"/>
                    <a:gd name="T3" fmla="*/ 3 h 15"/>
                    <a:gd name="T4" fmla="*/ 40 w 47"/>
                    <a:gd name="T5" fmla="*/ 0 h 15"/>
                    <a:gd name="T6" fmla="*/ 23 w 47"/>
                    <a:gd name="T7" fmla="*/ 8 h 15"/>
                    <a:gd name="T8" fmla="*/ 6 w 47"/>
                    <a:gd name="T9" fmla="*/ 0 h 15"/>
                    <a:gd name="T10" fmla="*/ 0 w 47"/>
                    <a:gd name="T11" fmla="*/ 3 h 15"/>
                    <a:gd name="T12" fmla="*/ 23 w 47"/>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47" h="15">
                      <a:moveTo>
                        <a:pt x="23" y="15"/>
                      </a:moveTo>
                      <a:cubicBezTo>
                        <a:pt x="42" y="15"/>
                        <a:pt x="47" y="3"/>
                        <a:pt x="47" y="3"/>
                      </a:cubicBezTo>
                      <a:cubicBezTo>
                        <a:pt x="40" y="0"/>
                        <a:pt x="40" y="0"/>
                        <a:pt x="40" y="0"/>
                      </a:cubicBezTo>
                      <a:cubicBezTo>
                        <a:pt x="40" y="1"/>
                        <a:pt x="37" y="8"/>
                        <a:pt x="23" y="8"/>
                      </a:cubicBezTo>
                      <a:cubicBezTo>
                        <a:pt x="9" y="8"/>
                        <a:pt x="6" y="1"/>
                        <a:pt x="6" y="0"/>
                      </a:cubicBezTo>
                      <a:cubicBezTo>
                        <a:pt x="0" y="3"/>
                        <a:pt x="0" y="3"/>
                        <a:pt x="0" y="3"/>
                      </a:cubicBezTo>
                      <a:cubicBezTo>
                        <a:pt x="0" y="3"/>
                        <a:pt x="4" y="15"/>
                        <a:pt x="23"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64" name="Freeform 136">
                  <a:extLst>
                    <a:ext uri="{FF2B5EF4-FFF2-40B4-BE49-F238E27FC236}">
                      <a16:creationId xmlns:a16="http://schemas.microsoft.com/office/drawing/2014/main" id="{F7B2A9E0-5EB8-78D7-0D09-96B652CBF252}"/>
                    </a:ext>
                  </a:extLst>
                </p:cNvPr>
                <p:cNvSpPr>
                  <a:spLocks noEditPoints="1"/>
                </p:cNvSpPr>
                <p:nvPr/>
              </p:nvSpPr>
              <p:spPr bwMode="auto">
                <a:xfrm>
                  <a:off x="3079846" y="4449763"/>
                  <a:ext cx="660307" cy="668338"/>
                </a:xfrm>
                <a:custGeom>
                  <a:avLst/>
                  <a:gdLst>
                    <a:gd name="T0" fmla="*/ 188 w 208"/>
                    <a:gd name="T1" fmla="*/ 101 h 210"/>
                    <a:gd name="T2" fmla="*/ 168 w 208"/>
                    <a:gd name="T3" fmla="*/ 129 h 210"/>
                    <a:gd name="T4" fmla="*/ 126 w 208"/>
                    <a:gd name="T5" fmla="*/ 21 h 210"/>
                    <a:gd name="T6" fmla="*/ 25 w 208"/>
                    <a:gd name="T7" fmla="*/ 154 h 210"/>
                    <a:gd name="T8" fmla="*/ 172 w 208"/>
                    <a:gd name="T9" fmla="*/ 202 h 210"/>
                    <a:gd name="T10" fmla="*/ 195 w 208"/>
                    <a:gd name="T11" fmla="*/ 129 h 210"/>
                    <a:gd name="T12" fmla="*/ 188 w 208"/>
                    <a:gd name="T13" fmla="*/ 115 h 210"/>
                    <a:gd name="T14" fmla="*/ 171 w 208"/>
                    <a:gd name="T15" fmla="*/ 135 h 210"/>
                    <a:gd name="T16" fmla="*/ 188 w 208"/>
                    <a:gd name="T17" fmla="*/ 135 h 210"/>
                    <a:gd name="T18" fmla="*/ 195 w 208"/>
                    <a:gd name="T19" fmla="*/ 149 h 210"/>
                    <a:gd name="T20" fmla="*/ 174 w 208"/>
                    <a:gd name="T21" fmla="*/ 174 h 210"/>
                    <a:gd name="T22" fmla="*/ 188 w 208"/>
                    <a:gd name="T23" fmla="*/ 142 h 210"/>
                    <a:gd name="T24" fmla="*/ 175 w 208"/>
                    <a:gd name="T25" fmla="*/ 186 h 210"/>
                    <a:gd name="T26" fmla="*/ 168 w 208"/>
                    <a:gd name="T27" fmla="*/ 159 h 210"/>
                    <a:gd name="T28" fmla="*/ 157 w 208"/>
                    <a:gd name="T29" fmla="*/ 149 h 210"/>
                    <a:gd name="T30" fmla="*/ 90 w 208"/>
                    <a:gd name="T31" fmla="*/ 203 h 210"/>
                    <a:gd name="T32" fmla="*/ 128 w 208"/>
                    <a:gd name="T33" fmla="*/ 164 h 210"/>
                    <a:gd name="T34" fmla="*/ 140 w 208"/>
                    <a:gd name="T35" fmla="*/ 159 h 210"/>
                    <a:gd name="T36" fmla="*/ 134 w 208"/>
                    <a:gd name="T37" fmla="*/ 179 h 210"/>
                    <a:gd name="T38" fmla="*/ 59 w 208"/>
                    <a:gd name="T39" fmla="*/ 182 h 210"/>
                    <a:gd name="T40" fmla="*/ 127 w 208"/>
                    <a:gd name="T41" fmla="*/ 145 h 210"/>
                    <a:gd name="T42" fmla="*/ 140 w 208"/>
                    <a:gd name="T43" fmla="*/ 105 h 210"/>
                    <a:gd name="T44" fmla="*/ 100 w 208"/>
                    <a:gd name="T45" fmla="*/ 172 h 210"/>
                    <a:gd name="T46" fmla="*/ 115 w 208"/>
                    <a:gd name="T47" fmla="*/ 150 h 210"/>
                    <a:gd name="T48" fmla="*/ 134 w 208"/>
                    <a:gd name="T49" fmla="*/ 82 h 210"/>
                    <a:gd name="T50" fmla="*/ 120 w 208"/>
                    <a:gd name="T51" fmla="*/ 67 h 210"/>
                    <a:gd name="T52" fmla="*/ 78 w 208"/>
                    <a:gd name="T53" fmla="*/ 76 h 210"/>
                    <a:gd name="T54" fmla="*/ 45 w 208"/>
                    <a:gd name="T55" fmla="*/ 67 h 210"/>
                    <a:gd name="T56" fmla="*/ 127 w 208"/>
                    <a:gd name="T57" fmla="*/ 66 h 210"/>
                    <a:gd name="T58" fmla="*/ 106 w 208"/>
                    <a:gd name="T59" fmla="*/ 88 h 210"/>
                    <a:gd name="T60" fmla="*/ 127 w 208"/>
                    <a:gd name="T61" fmla="*/ 81 h 210"/>
                    <a:gd name="T62" fmla="*/ 45 w 208"/>
                    <a:gd name="T63" fmla="*/ 81 h 210"/>
                    <a:gd name="T64" fmla="*/ 39 w 208"/>
                    <a:gd name="T65" fmla="*/ 101 h 210"/>
                    <a:gd name="T66" fmla="*/ 39 w 208"/>
                    <a:gd name="T67" fmla="*/ 101 h 210"/>
                    <a:gd name="T68" fmla="*/ 79 w 208"/>
                    <a:gd name="T69" fmla="*/ 83 h 210"/>
                    <a:gd name="T70" fmla="*/ 120 w 208"/>
                    <a:gd name="T71" fmla="*/ 95 h 210"/>
                    <a:gd name="T72" fmla="*/ 45 w 208"/>
                    <a:gd name="T73" fmla="*/ 98 h 210"/>
                    <a:gd name="T74" fmla="*/ 103 w 208"/>
                    <a:gd name="T75" fmla="*/ 145 h 210"/>
                    <a:gd name="T76" fmla="*/ 86 w 208"/>
                    <a:gd name="T77" fmla="*/ 145 h 210"/>
                    <a:gd name="T78" fmla="*/ 121 w 208"/>
                    <a:gd name="T79" fmla="*/ 26 h 210"/>
                    <a:gd name="T80" fmla="*/ 134 w 208"/>
                    <a:gd name="T81" fmla="*/ 75 h 210"/>
                    <a:gd name="T82" fmla="*/ 115 w 208"/>
                    <a:gd name="T83" fmla="*/ 41 h 210"/>
                    <a:gd name="T84" fmla="*/ 39 w 208"/>
                    <a:gd name="T85" fmla="*/ 75 h 210"/>
                    <a:gd name="T86" fmla="*/ 32 w 208"/>
                    <a:gd name="T87" fmla="*/ 105 h 210"/>
                    <a:gd name="T88" fmla="*/ 45 w 208"/>
                    <a:gd name="T89" fmla="*/ 145 h 210"/>
                    <a:gd name="T90" fmla="*/ 46 w 208"/>
                    <a:gd name="T91" fmla="*/ 152 h 210"/>
                    <a:gd name="T92" fmla="*/ 45 w 208"/>
                    <a:gd name="T93" fmla="*/ 184 h 210"/>
                    <a:gd name="T94" fmla="*/ 45 w 208"/>
                    <a:gd name="T95" fmla="*/ 180 h 210"/>
                    <a:gd name="T96" fmla="*/ 18 w 208"/>
                    <a:gd name="T97" fmla="*/ 176 h 210"/>
                    <a:gd name="T98" fmla="*/ 147 w 208"/>
                    <a:gd name="T99" fmla="*/ 179 h 210"/>
                    <a:gd name="T100" fmla="*/ 175 w 208"/>
                    <a:gd name="T101" fmla="*/ 19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8" h="210">
                      <a:moveTo>
                        <a:pt x="195" y="129"/>
                      </a:moveTo>
                      <a:cubicBezTo>
                        <a:pt x="195" y="119"/>
                        <a:pt x="195" y="119"/>
                        <a:pt x="195" y="119"/>
                      </a:cubicBezTo>
                      <a:cubicBezTo>
                        <a:pt x="197" y="117"/>
                        <a:pt x="198" y="115"/>
                        <a:pt x="198" y="112"/>
                      </a:cubicBezTo>
                      <a:cubicBezTo>
                        <a:pt x="198" y="106"/>
                        <a:pt x="194" y="101"/>
                        <a:pt x="188" y="101"/>
                      </a:cubicBezTo>
                      <a:cubicBezTo>
                        <a:pt x="174" y="101"/>
                        <a:pt x="174" y="101"/>
                        <a:pt x="174" y="101"/>
                      </a:cubicBezTo>
                      <a:cubicBezTo>
                        <a:pt x="169" y="101"/>
                        <a:pt x="164" y="106"/>
                        <a:pt x="164" y="112"/>
                      </a:cubicBezTo>
                      <a:cubicBezTo>
                        <a:pt x="164" y="115"/>
                        <a:pt x="165" y="117"/>
                        <a:pt x="168" y="119"/>
                      </a:cubicBezTo>
                      <a:cubicBezTo>
                        <a:pt x="168" y="129"/>
                        <a:pt x="168" y="129"/>
                        <a:pt x="168" y="129"/>
                      </a:cubicBezTo>
                      <a:cubicBezTo>
                        <a:pt x="161" y="130"/>
                        <a:pt x="156" y="136"/>
                        <a:pt x="154" y="142"/>
                      </a:cubicBezTo>
                      <a:cubicBezTo>
                        <a:pt x="152" y="143"/>
                        <a:pt x="149" y="144"/>
                        <a:pt x="147" y="146"/>
                      </a:cubicBezTo>
                      <a:cubicBezTo>
                        <a:pt x="147" y="52"/>
                        <a:pt x="147" y="52"/>
                        <a:pt x="147" y="52"/>
                      </a:cubicBezTo>
                      <a:cubicBezTo>
                        <a:pt x="147" y="38"/>
                        <a:pt x="139" y="26"/>
                        <a:pt x="126" y="21"/>
                      </a:cubicBezTo>
                      <a:cubicBezTo>
                        <a:pt x="121" y="8"/>
                        <a:pt x="109" y="0"/>
                        <a:pt x="95" y="0"/>
                      </a:cubicBezTo>
                      <a:cubicBezTo>
                        <a:pt x="86" y="0"/>
                        <a:pt x="86" y="0"/>
                        <a:pt x="86" y="0"/>
                      </a:cubicBezTo>
                      <a:cubicBezTo>
                        <a:pt x="52" y="0"/>
                        <a:pt x="25" y="27"/>
                        <a:pt x="25" y="61"/>
                      </a:cubicBezTo>
                      <a:cubicBezTo>
                        <a:pt x="25" y="154"/>
                        <a:pt x="25" y="154"/>
                        <a:pt x="25" y="154"/>
                      </a:cubicBezTo>
                      <a:cubicBezTo>
                        <a:pt x="19" y="159"/>
                        <a:pt x="14" y="166"/>
                        <a:pt x="11" y="174"/>
                      </a:cubicBezTo>
                      <a:cubicBezTo>
                        <a:pt x="0" y="210"/>
                        <a:pt x="0" y="210"/>
                        <a:pt x="0" y="210"/>
                      </a:cubicBezTo>
                      <a:cubicBezTo>
                        <a:pt x="157" y="210"/>
                        <a:pt x="157" y="210"/>
                        <a:pt x="157" y="210"/>
                      </a:cubicBezTo>
                      <a:cubicBezTo>
                        <a:pt x="163" y="210"/>
                        <a:pt x="169" y="207"/>
                        <a:pt x="172" y="202"/>
                      </a:cubicBezTo>
                      <a:cubicBezTo>
                        <a:pt x="175" y="207"/>
                        <a:pt x="181" y="210"/>
                        <a:pt x="188" y="210"/>
                      </a:cubicBezTo>
                      <a:cubicBezTo>
                        <a:pt x="199" y="210"/>
                        <a:pt x="208" y="201"/>
                        <a:pt x="208" y="190"/>
                      </a:cubicBezTo>
                      <a:cubicBezTo>
                        <a:pt x="208" y="145"/>
                        <a:pt x="208" y="145"/>
                        <a:pt x="208" y="145"/>
                      </a:cubicBezTo>
                      <a:cubicBezTo>
                        <a:pt x="208" y="137"/>
                        <a:pt x="202" y="130"/>
                        <a:pt x="195" y="129"/>
                      </a:cubicBezTo>
                      <a:close/>
                      <a:moveTo>
                        <a:pt x="174" y="108"/>
                      </a:moveTo>
                      <a:cubicBezTo>
                        <a:pt x="188" y="108"/>
                        <a:pt x="188" y="108"/>
                        <a:pt x="188" y="108"/>
                      </a:cubicBezTo>
                      <a:cubicBezTo>
                        <a:pt x="190" y="108"/>
                        <a:pt x="191" y="110"/>
                        <a:pt x="191" y="112"/>
                      </a:cubicBezTo>
                      <a:cubicBezTo>
                        <a:pt x="191" y="113"/>
                        <a:pt x="190" y="115"/>
                        <a:pt x="188" y="115"/>
                      </a:cubicBezTo>
                      <a:cubicBezTo>
                        <a:pt x="174" y="115"/>
                        <a:pt x="174" y="115"/>
                        <a:pt x="174" y="115"/>
                      </a:cubicBezTo>
                      <a:cubicBezTo>
                        <a:pt x="172" y="115"/>
                        <a:pt x="171" y="113"/>
                        <a:pt x="171" y="112"/>
                      </a:cubicBezTo>
                      <a:cubicBezTo>
                        <a:pt x="171" y="110"/>
                        <a:pt x="172" y="108"/>
                        <a:pt x="174" y="108"/>
                      </a:cubicBezTo>
                      <a:close/>
                      <a:moveTo>
                        <a:pt x="171" y="135"/>
                      </a:moveTo>
                      <a:cubicBezTo>
                        <a:pt x="174" y="135"/>
                        <a:pt x="174" y="135"/>
                        <a:pt x="174" y="135"/>
                      </a:cubicBezTo>
                      <a:cubicBezTo>
                        <a:pt x="174" y="122"/>
                        <a:pt x="174" y="122"/>
                        <a:pt x="174" y="122"/>
                      </a:cubicBezTo>
                      <a:cubicBezTo>
                        <a:pt x="188" y="122"/>
                        <a:pt x="188" y="122"/>
                        <a:pt x="188" y="122"/>
                      </a:cubicBezTo>
                      <a:cubicBezTo>
                        <a:pt x="188" y="135"/>
                        <a:pt x="188" y="135"/>
                        <a:pt x="188" y="135"/>
                      </a:cubicBezTo>
                      <a:cubicBezTo>
                        <a:pt x="191" y="135"/>
                        <a:pt x="191" y="135"/>
                        <a:pt x="191" y="135"/>
                      </a:cubicBezTo>
                      <a:cubicBezTo>
                        <a:pt x="196" y="135"/>
                        <a:pt x="199" y="138"/>
                        <a:pt x="201" y="142"/>
                      </a:cubicBezTo>
                      <a:cubicBezTo>
                        <a:pt x="195" y="142"/>
                        <a:pt x="195" y="142"/>
                        <a:pt x="195" y="142"/>
                      </a:cubicBezTo>
                      <a:cubicBezTo>
                        <a:pt x="195" y="149"/>
                        <a:pt x="195" y="149"/>
                        <a:pt x="195" y="149"/>
                      </a:cubicBezTo>
                      <a:cubicBezTo>
                        <a:pt x="201" y="149"/>
                        <a:pt x="201" y="149"/>
                        <a:pt x="201" y="149"/>
                      </a:cubicBezTo>
                      <a:cubicBezTo>
                        <a:pt x="201" y="174"/>
                        <a:pt x="201" y="174"/>
                        <a:pt x="201" y="174"/>
                      </a:cubicBezTo>
                      <a:cubicBezTo>
                        <a:pt x="198" y="171"/>
                        <a:pt x="193" y="169"/>
                        <a:pt x="188" y="169"/>
                      </a:cubicBezTo>
                      <a:cubicBezTo>
                        <a:pt x="183" y="169"/>
                        <a:pt x="178" y="171"/>
                        <a:pt x="174" y="174"/>
                      </a:cubicBezTo>
                      <a:cubicBezTo>
                        <a:pt x="174" y="159"/>
                        <a:pt x="174" y="159"/>
                        <a:pt x="174" y="159"/>
                      </a:cubicBezTo>
                      <a:cubicBezTo>
                        <a:pt x="174" y="155"/>
                        <a:pt x="173" y="152"/>
                        <a:pt x="171" y="149"/>
                      </a:cubicBezTo>
                      <a:cubicBezTo>
                        <a:pt x="188" y="149"/>
                        <a:pt x="188" y="149"/>
                        <a:pt x="188" y="149"/>
                      </a:cubicBezTo>
                      <a:cubicBezTo>
                        <a:pt x="188" y="142"/>
                        <a:pt x="188" y="142"/>
                        <a:pt x="188" y="142"/>
                      </a:cubicBezTo>
                      <a:cubicBezTo>
                        <a:pt x="161" y="142"/>
                        <a:pt x="161" y="142"/>
                        <a:pt x="161" y="142"/>
                      </a:cubicBezTo>
                      <a:cubicBezTo>
                        <a:pt x="163" y="138"/>
                        <a:pt x="167" y="135"/>
                        <a:pt x="171" y="135"/>
                      </a:cubicBezTo>
                      <a:close/>
                      <a:moveTo>
                        <a:pt x="201" y="186"/>
                      </a:moveTo>
                      <a:cubicBezTo>
                        <a:pt x="175" y="186"/>
                        <a:pt x="175" y="186"/>
                        <a:pt x="175" y="186"/>
                      </a:cubicBezTo>
                      <a:cubicBezTo>
                        <a:pt x="176" y="180"/>
                        <a:pt x="182" y="176"/>
                        <a:pt x="188" y="176"/>
                      </a:cubicBezTo>
                      <a:cubicBezTo>
                        <a:pt x="194" y="176"/>
                        <a:pt x="199" y="180"/>
                        <a:pt x="201" y="186"/>
                      </a:cubicBezTo>
                      <a:close/>
                      <a:moveTo>
                        <a:pt x="157" y="149"/>
                      </a:moveTo>
                      <a:cubicBezTo>
                        <a:pt x="163" y="149"/>
                        <a:pt x="168" y="153"/>
                        <a:pt x="168" y="159"/>
                      </a:cubicBezTo>
                      <a:cubicBezTo>
                        <a:pt x="168" y="173"/>
                        <a:pt x="168" y="173"/>
                        <a:pt x="168" y="173"/>
                      </a:cubicBezTo>
                      <a:cubicBezTo>
                        <a:pt x="147" y="173"/>
                        <a:pt x="147" y="173"/>
                        <a:pt x="147" y="173"/>
                      </a:cubicBezTo>
                      <a:cubicBezTo>
                        <a:pt x="147" y="159"/>
                        <a:pt x="147" y="159"/>
                        <a:pt x="147" y="159"/>
                      </a:cubicBezTo>
                      <a:cubicBezTo>
                        <a:pt x="147" y="153"/>
                        <a:pt x="152" y="149"/>
                        <a:pt x="157" y="149"/>
                      </a:cubicBezTo>
                      <a:close/>
                      <a:moveTo>
                        <a:pt x="134" y="179"/>
                      </a:moveTo>
                      <a:cubicBezTo>
                        <a:pt x="127" y="180"/>
                        <a:pt x="127" y="180"/>
                        <a:pt x="127" y="180"/>
                      </a:cubicBezTo>
                      <a:cubicBezTo>
                        <a:pt x="130" y="203"/>
                        <a:pt x="130" y="203"/>
                        <a:pt x="130" y="203"/>
                      </a:cubicBezTo>
                      <a:cubicBezTo>
                        <a:pt x="90" y="203"/>
                        <a:pt x="90" y="203"/>
                        <a:pt x="90" y="203"/>
                      </a:cubicBezTo>
                      <a:cubicBezTo>
                        <a:pt x="90" y="199"/>
                        <a:pt x="90" y="199"/>
                        <a:pt x="90" y="199"/>
                      </a:cubicBezTo>
                      <a:cubicBezTo>
                        <a:pt x="127" y="184"/>
                        <a:pt x="127" y="184"/>
                        <a:pt x="127" y="184"/>
                      </a:cubicBezTo>
                      <a:cubicBezTo>
                        <a:pt x="113" y="173"/>
                        <a:pt x="113" y="173"/>
                        <a:pt x="113" y="173"/>
                      </a:cubicBezTo>
                      <a:cubicBezTo>
                        <a:pt x="128" y="164"/>
                        <a:pt x="128" y="164"/>
                        <a:pt x="128" y="164"/>
                      </a:cubicBezTo>
                      <a:cubicBezTo>
                        <a:pt x="123" y="151"/>
                        <a:pt x="123" y="151"/>
                        <a:pt x="123" y="151"/>
                      </a:cubicBezTo>
                      <a:cubicBezTo>
                        <a:pt x="126" y="152"/>
                        <a:pt x="126" y="152"/>
                        <a:pt x="126" y="152"/>
                      </a:cubicBezTo>
                      <a:cubicBezTo>
                        <a:pt x="131" y="153"/>
                        <a:pt x="136" y="155"/>
                        <a:pt x="141" y="158"/>
                      </a:cubicBezTo>
                      <a:cubicBezTo>
                        <a:pt x="141" y="158"/>
                        <a:pt x="140" y="159"/>
                        <a:pt x="140" y="159"/>
                      </a:cubicBezTo>
                      <a:cubicBezTo>
                        <a:pt x="140" y="193"/>
                        <a:pt x="140" y="193"/>
                        <a:pt x="140" y="193"/>
                      </a:cubicBezTo>
                      <a:cubicBezTo>
                        <a:pt x="140" y="197"/>
                        <a:pt x="142" y="200"/>
                        <a:pt x="144" y="203"/>
                      </a:cubicBezTo>
                      <a:cubicBezTo>
                        <a:pt x="137" y="203"/>
                        <a:pt x="137" y="203"/>
                        <a:pt x="137" y="203"/>
                      </a:cubicBezTo>
                      <a:lnTo>
                        <a:pt x="134" y="179"/>
                      </a:lnTo>
                      <a:close/>
                      <a:moveTo>
                        <a:pt x="57" y="150"/>
                      </a:moveTo>
                      <a:cubicBezTo>
                        <a:pt x="64" y="149"/>
                        <a:pt x="64" y="149"/>
                        <a:pt x="64" y="149"/>
                      </a:cubicBezTo>
                      <a:cubicBezTo>
                        <a:pt x="80" y="189"/>
                        <a:pt x="80" y="189"/>
                        <a:pt x="80" y="189"/>
                      </a:cubicBezTo>
                      <a:cubicBezTo>
                        <a:pt x="59" y="182"/>
                        <a:pt x="59" y="182"/>
                        <a:pt x="59" y="182"/>
                      </a:cubicBezTo>
                      <a:cubicBezTo>
                        <a:pt x="72" y="172"/>
                        <a:pt x="72" y="172"/>
                        <a:pt x="72" y="172"/>
                      </a:cubicBezTo>
                      <a:cubicBezTo>
                        <a:pt x="53" y="161"/>
                        <a:pt x="53" y="161"/>
                        <a:pt x="53" y="161"/>
                      </a:cubicBezTo>
                      <a:lnTo>
                        <a:pt x="57" y="150"/>
                      </a:lnTo>
                      <a:close/>
                      <a:moveTo>
                        <a:pt x="127" y="145"/>
                      </a:moveTo>
                      <a:cubicBezTo>
                        <a:pt x="110" y="143"/>
                        <a:pt x="110" y="143"/>
                        <a:pt x="110" y="143"/>
                      </a:cubicBezTo>
                      <a:cubicBezTo>
                        <a:pt x="110" y="139"/>
                        <a:pt x="110" y="139"/>
                        <a:pt x="110" y="139"/>
                      </a:cubicBezTo>
                      <a:cubicBezTo>
                        <a:pt x="121" y="132"/>
                        <a:pt x="130" y="121"/>
                        <a:pt x="133" y="108"/>
                      </a:cubicBezTo>
                      <a:cubicBezTo>
                        <a:pt x="135" y="108"/>
                        <a:pt x="138" y="106"/>
                        <a:pt x="140" y="105"/>
                      </a:cubicBezTo>
                      <a:cubicBezTo>
                        <a:pt x="140" y="150"/>
                        <a:pt x="140" y="150"/>
                        <a:pt x="140" y="150"/>
                      </a:cubicBezTo>
                      <a:cubicBezTo>
                        <a:pt x="136" y="147"/>
                        <a:pt x="132" y="146"/>
                        <a:pt x="127" y="145"/>
                      </a:cubicBezTo>
                      <a:close/>
                      <a:moveTo>
                        <a:pt x="119" y="161"/>
                      </a:moveTo>
                      <a:cubicBezTo>
                        <a:pt x="100" y="172"/>
                        <a:pt x="100" y="172"/>
                        <a:pt x="100" y="172"/>
                      </a:cubicBezTo>
                      <a:cubicBezTo>
                        <a:pt x="113" y="182"/>
                        <a:pt x="113" y="182"/>
                        <a:pt x="113" y="182"/>
                      </a:cubicBezTo>
                      <a:cubicBezTo>
                        <a:pt x="92" y="190"/>
                        <a:pt x="92" y="190"/>
                        <a:pt x="92" y="190"/>
                      </a:cubicBezTo>
                      <a:cubicBezTo>
                        <a:pt x="109" y="149"/>
                        <a:pt x="109" y="149"/>
                        <a:pt x="109" y="149"/>
                      </a:cubicBezTo>
                      <a:cubicBezTo>
                        <a:pt x="115" y="150"/>
                        <a:pt x="115" y="150"/>
                        <a:pt x="115" y="150"/>
                      </a:cubicBezTo>
                      <a:lnTo>
                        <a:pt x="119" y="161"/>
                      </a:lnTo>
                      <a:close/>
                      <a:moveTo>
                        <a:pt x="133" y="101"/>
                      </a:moveTo>
                      <a:cubicBezTo>
                        <a:pt x="134" y="100"/>
                        <a:pt x="134" y="99"/>
                        <a:pt x="134" y="98"/>
                      </a:cubicBezTo>
                      <a:cubicBezTo>
                        <a:pt x="134" y="82"/>
                        <a:pt x="134" y="82"/>
                        <a:pt x="134" y="82"/>
                      </a:cubicBezTo>
                      <a:cubicBezTo>
                        <a:pt x="138" y="83"/>
                        <a:pt x="140" y="87"/>
                        <a:pt x="140" y="91"/>
                      </a:cubicBezTo>
                      <a:cubicBezTo>
                        <a:pt x="140" y="96"/>
                        <a:pt x="138" y="99"/>
                        <a:pt x="133" y="101"/>
                      </a:cubicBezTo>
                      <a:close/>
                      <a:moveTo>
                        <a:pt x="127" y="69"/>
                      </a:moveTo>
                      <a:cubicBezTo>
                        <a:pt x="125" y="68"/>
                        <a:pt x="123" y="67"/>
                        <a:pt x="120" y="67"/>
                      </a:cubicBezTo>
                      <a:cubicBezTo>
                        <a:pt x="106" y="67"/>
                        <a:pt x="106" y="67"/>
                        <a:pt x="106" y="67"/>
                      </a:cubicBezTo>
                      <a:cubicBezTo>
                        <a:pt x="101" y="67"/>
                        <a:pt x="96" y="71"/>
                        <a:pt x="94" y="76"/>
                      </a:cubicBezTo>
                      <a:cubicBezTo>
                        <a:pt x="92" y="75"/>
                        <a:pt x="89" y="74"/>
                        <a:pt x="86" y="74"/>
                      </a:cubicBezTo>
                      <a:cubicBezTo>
                        <a:pt x="83" y="74"/>
                        <a:pt x="80" y="75"/>
                        <a:pt x="78" y="76"/>
                      </a:cubicBezTo>
                      <a:cubicBezTo>
                        <a:pt x="76" y="71"/>
                        <a:pt x="71" y="67"/>
                        <a:pt x="66" y="67"/>
                      </a:cubicBezTo>
                      <a:cubicBezTo>
                        <a:pt x="52" y="67"/>
                        <a:pt x="52" y="67"/>
                        <a:pt x="52" y="67"/>
                      </a:cubicBezTo>
                      <a:cubicBezTo>
                        <a:pt x="50" y="67"/>
                        <a:pt x="47" y="68"/>
                        <a:pt x="45" y="69"/>
                      </a:cubicBezTo>
                      <a:cubicBezTo>
                        <a:pt x="45" y="67"/>
                        <a:pt x="45" y="67"/>
                        <a:pt x="45" y="67"/>
                      </a:cubicBezTo>
                      <a:cubicBezTo>
                        <a:pt x="45" y="60"/>
                        <a:pt x="52" y="54"/>
                        <a:pt x="59" y="54"/>
                      </a:cubicBezTo>
                      <a:cubicBezTo>
                        <a:pt x="94" y="54"/>
                        <a:pt x="94" y="54"/>
                        <a:pt x="94" y="54"/>
                      </a:cubicBezTo>
                      <a:cubicBezTo>
                        <a:pt x="102" y="54"/>
                        <a:pt x="110" y="52"/>
                        <a:pt x="117" y="48"/>
                      </a:cubicBezTo>
                      <a:cubicBezTo>
                        <a:pt x="123" y="51"/>
                        <a:pt x="127" y="58"/>
                        <a:pt x="127" y="66"/>
                      </a:cubicBezTo>
                      <a:lnTo>
                        <a:pt x="127" y="69"/>
                      </a:lnTo>
                      <a:close/>
                      <a:moveTo>
                        <a:pt x="127" y="81"/>
                      </a:moveTo>
                      <a:cubicBezTo>
                        <a:pt x="127" y="85"/>
                        <a:pt x="124" y="88"/>
                        <a:pt x="120" y="88"/>
                      </a:cubicBezTo>
                      <a:cubicBezTo>
                        <a:pt x="106" y="88"/>
                        <a:pt x="106" y="88"/>
                        <a:pt x="106" y="88"/>
                      </a:cubicBezTo>
                      <a:cubicBezTo>
                        <a:pt x="103" y="88"/>
                        <a:pt x="100" y="85"/>
                        <a:pt x="100" y="81"/>
                      </a:cubicBezTo>
                      <a:cubicBezTo>
                        <a:pt x="100" y="77"/>
                        <a:pt x="103" y="74"/>
                        <a:pt x="106" y="74"/>
                      </a:cubicBezTo>
                      <a:cubicBezTo>
                        <a:pt x="120" y="74"/>
                        <a:pt x="120" y="74"/>
                        <a:pt x="120" y="74"/>
                      </a:cubicBezTo>
                      <a:cubicBezTo>
                        <a:pt x="124" y="74"/>
                        <a:pt x="127" y="77"/>
                        <a:pt x="127" y="81"/>
                      </a:cubicBezTo>
                      <a:close/>
                      <a:moveTo>
                        <a:pt x="73" y="81"/>
                      </a:moveTo>
                      <a:cubicBezTo>
                        <a:pt x="73" y="85"/>
                        <a:pt x="70" y="88"/>
                        <a:pt x="66" y="88"/>
                      </a:cubicBezTo>
                      <a:cubicBezTo>
                        <a:pt x="52" y="88"/>
                        <a:pt x="52" y="88"/>
                        <a:pt x="52" y="88"/>
                      </a:cubicBezTo>
                      <a:cubicBezTo>
                        <a:pt x="48" y="88"/>
                        <a:pt x="45" y="85"/>
                        <a:pt x="45" y="81"/>
                      </a:cubicBezTo>
                      <a:cubicBezTo>
                        <a:pt x="45" y="77"/>
                        <a:pt x="48" y="74"/>
                        <a:pt x="52" y="74"/>
                      </a:cubicBezTo>
                      <a:cubicBezTo>
                        <a:pt x="66" y="74"/>
                        <a:pt x="66" y="74"/>
                        <a:pt x="66" y="74"/>
                      </a:cubicBezTo>
                      <a:cubicBezTo>
                        <a:pt x="70" y="74"/>
                        <a:pt x="73" y="77"/>
                        <a:pt x="73" y="81"/>
                      </a:cubicBezTo>
                      <a:close/>
                      <a:moveTo>
                        <a:pt x="39" y="101"/>
                      </a:moveTo>
                      <a:cubicBezTo>
                        <a:pt x="35" y="99"/>
                        <a:pt x="32" y="96"/>
                        <a:pt x="32" y="91"/>
                      </a:cubicBezTo>
                      <a:cubicBezTo>
                        <a:pt x="32" y="87"/>
                        <a:pt x="35" y="83"/>
                        <a:pt x="39" y="82"/>
                      </a:cubicBezTo>
                      <a:cubicBezTo>
                        <a:pt x="39" y="98"/>
                        <a:pt x="39" y="98"/>
                        <a:pt x="39" y="98"/>
                      </a:cubicBezTo>
                      <a:cubicBezTo>
                        <a:pt x="39" y="99"/>
                        <a:pt x="39" y="100"/>
                        <a:pt x="39" y="101"/>
                      </a:cubicBezTo>
                      <a:close/>
                      <a:moveTo>
                        <a:pt x="45" y="93"/>
                      </a:moveTo>
                      <a:cubicBezTo>
                        <a:pt x="47" y="94"/>
                        <a:pt x="50" y="95"/>
                        <a:pt x="52" y="95"/>
                      </a:cubicBezTo>
                      <a:cubicBezTo>
                        <a:pt x="66" y="95"/>
                        <a:pt x="66" y="95"/>
                        <a:pt x="66" y="95"/>
                      </a:cubicBezTo>
                      <a:cubicBezTo>
                        <a:pt x="73" y="95"/>
                        <a:pt x="78" y="89"/>
                        <a:pt x="79" y="83"/>
                      </a:cubicBezTo>
                      <a:cubicBezTo>
                        <a:pt x="80" y="82"/>
                        <a:pt x="83" y="81"/>
                        <a:pt x="86" y="81"/>
                      </a:cubicBezTo>
                      <a:cubicBezTo>
                        <a:pt x="90" y="81"/>
                        <a:pt x="92" y="82"/>
                        <a:pt x="93" y="83"/>
                      </a:cubicBezTo>
                      <a:cubicBezTo>
                        <a:pt x="94" y="89"/>
                        <a:pt x="100" y="95"/>
                        <a:pt x="106" y="95"/>
                      </a:cubicBezTo>
                      <a:cubicBezTo>
                        <a:pt x="120" y="95"/>
                        <a:pt x="120" y="95"/>
                        <a:pt x="120" y="95"/>
                      </a:cubicBezTo>
                      <a:cubicBezTo>
                        <a:pt x="123" y="95"/>
                        <a:pt x="125" y="94"/>
                        <a:pt x="127" y="93"/>
                      </a:cubicBezTo>
                      <a:cubicBezTo>
                        <a:pt x="127" y="98"/>
                        <a:pt x="127" y="98"/>
                        <a:pt x="127" y="98"/>
                      </a:cubicBezTo>
                      <a:cubicBezTo>
                        <a:pt x="127" y="120"/>
                        <a:pt x="109" y="139"/>
                        <a:pt x="86" y="139"/>
                      </a:cubicBezTo>
                      <a:cubicBezTo>
                        <a:pt x="64" y="139"/>
                        <a:pt x="45" y="120"/>
                        <a:pt x="45" y="98"/>
                      </a:cubicBezTo>
                      <a:lnTo>
                        <a:pt x="45" y="93"/>
                      </a:lnTo>
                      <a:close/>
                      <a:moveTo>
                        <a:pt x="86" y="145"/>
                      </a:moveTo>
                      <a:cubicBezTo>
                        <a:pt x="92" y="145"/>
                        <a:pt x="98" y="144"/>
                        <a:pt x="103" y="142"/>
                      </a:cubicBezTo>
                      <a:cubicBezTo>
                        <a:pt x="103" y="145"/>
                        <a:pt x="103" y="145"/>
                        <a:pt x="103" y="145"/>
                      </a:cubicBezTo>
                      <a:cubicBezTo>
                        <a:pt x="86" y="187"/>
                        <a:pt x="86" y="187"/>
                        <a:pt x="86" y="187"/>
                      </a:cubicBezTo>
                      <a:cubicBezTo>
                        <a:pt x="69" y="145"/>
                        <a:pt x="69" y="145"/>
                        <a:pt x="69" y="145"/>
                      </a:cubicBezTo>
                      <a:cubicBezTo>
                        <a:pt x="69" y="142"/>
                        <a:pt x="69" y="142"/>
                        <a:pt x="69" y="142"/>
                      </a:cubicBezTo>
                      <a:cubicBezTo>
                        <a:pt x="74" y="144"/>
                        <a:pt x="80" y="145"/>
                        <a:pt x="86" y="145"/>
                      </a:cubicBezTo>
                      <a:close/>
                      <a:moveTo>
                        <a:pt x="86" y="6"/>
                      </a:moveTo>
                      <a:cubicBezTo>
                        <a:pt x="95" y="6"/>
                        <a:pt x="95" y="6"/>
                        <a:pt x="95" y="6"/>
                      </a:cubicBezTo>
                      <a:cubicBezTo>
                        <a:pt x="107" y="6"/>
                        <a:pt x="117" y="14"/>
                        <a:pt x="120" y="24"/>
                      </a:cubicBezTo>
                      <a:cubicBezTo>
                        <a:pt x="121" y="26"/>
                        <a:pt x="121" y="26"/>
                        <a:pt x="121" y="26"/>
                      </a:cubicBezTo>
                      <a:cubicBezTo>
                        <a:pt x="122" y="27"/>
                        <a:pt x="122" y="27"/>
                        <a:pt x="122" y="27"/>
                      </a:cubicBezTo>
                      <a:cubicBezTo>
                        <a:pt x="133" y="30"/>
                        <a:pt x="140" y="40"/>
                        <a:pt x="140" y="52"/>
                      </a:cubicBezTo>
                      <a:cubicBezTo>
                        <a:pt x="140" y="78"/>
                        <a:pt x="140" y="78"/>
                        <a:pt x="140" y="78"/>
                      </a:cubicBezTo>
                      <a:cubicBezTo>
                        <a:pt x="138" y="76"/>
                        <a:pt x="136" y="75"/>
                        <a:pt x="134" y="75"/>
                      </a:cubicBezTo>
                      <a:cubicBezTo>
                        <a:pt x="134" y="66"/>
                        <a:pt x="134" y="66"/>
                        <a:pt x="134" y="66"/>
                      </a:cubicBezTo>
                      <a:cubicBezTo>
                        <a:pt x="134" y="55"/>
                        <a:pt x="128" y="45"/>
                        <a:pt x="118" y="41"/>
                      </a:cubicBezTo>
                      <a:cubicBezTo>
                        <a:pt x="116" y="40"/>
                        <a:pt x="116" y="40"/>
                        <a:pt x="116" y="40"/>
                      </a:cubicBezTo>
                      <a:cubicBezTo>
                        <a:pt x="115" y="41"/>
                        <a:pt x="115" y="41"/>
                        <a:pt x="115" y="41"/>
                      </a:cubicBezTo>
                      <a:cubicBezTo>
                        <a:pt x="109" y="45"/>
                        <a:pt x="102" y="47"/>
                        <a:pt x="94" y="47"/>
                      </a:cubicBezTo>
                      <a:cubicBezTo>
                        <a:pt x="59" y="47"/>
                        <a:pt x="59" y="47"/>
                        <a:pt x="59" y="47"/>
                      </a:cubicBezTo>
                      <a:cubicBezTo>
                        <a:pt x="48" y="47"/>
                        <a:pt x="39" y="56"/>
                        <a:pt x="39" y="67"/>
                      </a:cubicBezTo>
                      <a:cubicBezTo>
                        <a:pt x="39" y="75"/>
                        <a:pt x="39" y="75"/>
                        <a:pt x="39" y="75"/>
                      </a:cubicBezTo>
                      <a:cubicBezTo>
                        <a:pt x="36" y="75"/>
                        <a:pt x="34" y="76"/>
                        <a:pt x="32" y="78"/>
                      </a:cubicBezTo>
                      <a:cubicBezTo>
                        <a:pt x="32" y="61"/>
                        <a:pt x="32" y="61"/>
                        <a:pt x="32" y="61"/>
                      </a:cubicBezTo>
                      <a:cubicBezTo>
                        <a:pt x="32" y="31"/>
                        <a:pt x="56" y="6"/>
                        <a:pt x="86" y="6"/>
                      </a:cubicBezTo>
                      <a:close/>
                      <a:moveTo>
                        <a:pt x="32" y="105"/>
                      </a:moveTo>
                      <a:cubicBezTo>
                        <a:pt x="34" y="106"/>
                        <a:pt x="37" y="108"/>
                        <a:pt x="40" y="108"/>
                      </a:cubicBezTo>
                      <a:cubicBezTo>
                        <a:pt x="43" y="121"/>
                        <a:pt x="51" y="132"/>
                        <a:pt x="62" y="139"/>
                      </a:cubicBezTo>
                      <a:cubicBezTo>
                        <a:pt x="62" y="143"/>
                        <a:pt x="62" y="143"/>
                        <a:pt x="62" y="143"/>
                      </a:cubicBezTo>
                      <a:cubicBezTo>
                        <a:pt x="45" y="145"/>
                        <a:pt x="45" y="145"/>
                        <a:pt x="45" y="145"/>
                      </a:cubicBezTo>
                      <a:cubicBezTo>
                        <a:pt x="40" y="146"/>
                        <a:pt x="36" y="147"/>
                        <a:pt x="32" y="150"/>
                      </a:cubicBezTo>
                      <a:lnTo>
                        <a:pt x="32" y="105"/>
                      </a:lnTo>
                      <a:close/>
                      <a:moveTo>
                        <a:pt x="18" y="176"/>
                      </a:moveTo>
                      <a:cubicBezTo>
                        <a:pt x="22" y="163"/>
                        <a:pt x="33" y="154"/>
                        <a:pt x="46" y="152"/>
                      </a:cubicBezTo>
                      <a:cubicBezTo>
                        <a:pt x="50" y="151"/>
                        <a:pt x="50" y="151"/>
                        <a:pt x="50" y="151"/>
                      </a:cubicBezTo>
                      <a:cubicBezTo>
                        <a:pt x="45" y="164"/>
                        <a:pt x="45" y="164"/>
                        <a:pt x="45" y="164"/>
                      </a:cubicBezTo>
                      <a:cubicBezTo>
                        <a:pt x="60" y="173"/>
                        <a:pt x="60" y="173"/>
                        <a:pt x="60" y="173"/>
                      </a:cubicBezTo>
                      <a:cubicBezTo>
                        <a:pt x="45" y="184"/>
                        <a:pt x="45" y="184"/>
                        <a:pt x="45" y="184"/>
                      </a:cubicBezTo>
                      <a:cubicBezTo>
                        <a:pt x="83" y="198"/>
                        <a:pt x="83" y="198"/>
                        <a:pt x="83" y="198"/>
                      </a:cubicBezTo>
                      <a:cubicBezTo>
                        <a:pt x="83" y="203"/>
                        <a:pt x="83" y="203"/>
                        <a:pt x="83" y="203"/>
                      </a:cubicBezTo>
                      <a:cubicBezTo>
                        <a:pt x="43" y="203"/>
                        <a:pt x="43" y="203"/>
                        <a:pt x="43" y="203"/>
                      </a:cubicBezTo>
                      <a:cubicBezTo>
                        <a:pt x="45" y="180"/>
                        <a:pt x="45" y="180"/>
                        <a:pt x="45" y="180"/>
                      </a:cubicBezTo>
                      <a:cubicBezTo>
                        <a:pt x="39" y="179"/>
                        <a:pt x="39" y="179"/>
                        <a:pt x="39" y="179"/>
                      </a:cubicBezTo>
                      <a:cubicBezTo>
                        <a:pt x="36" y="203"/>
                        <a:pt x="36" y="203"/>
                        <a:pt x="36" y="203"/>
                      </a:cubicBezTo>
                      <a:cubicBezTo>
                        <a:pt x="9" y="203"/>
                        <a:pt x="9" y="203"/>
                        <a:pt x="9" y="203"/>
                      </a:cubicBezTo>
                      <a:lnTo>
                        <a:pt x="18" y="176"/>
                      </a:lnTo>
                      <a:close/>
                      <a:moveTo>
                        <a:pt x="168" y="193"/>
                      </a:moveTo>
                      <a:cubicBezTo>
                        <a:pt x="168" y="199"/>
                        <a:pt x="163" y="203"/>
                        <a:pt x="157" y="203"/>
                      </a:cubicBezTo>
                      <a:cubicBezTo>
                        <a:pt x="152" y="203"/>
                        <a:pt x="147" y="199"/>
                        <a:pt x="147" y="193"/>
                      </a:cubicBezTo>
                      <a:cubicBezTo>
                        <a:pt x="147" y="179"/>
                        <a:pt x="147" y="179"/>
                        <a:pt x="147" y="179"/>
                      </a:cubicBezTo>
                      <a:cubicBezTo>
                        <a:pt x="168" y="179"/>
                        <a:pt x="168" y="179"/>
                        <a:pt x="168" y="179"/>
                      </a:cubicBezTo>
                      <a:lnTo>
                        <a:pt x="168" y="193"/>
                      </a:lnTo>
                      <a:close/>
                      <a:moveTo>
                        <a:pt x="188" y="203"/>
                      </a:moveTo>
                      <a:cubicBezTo>
                        <a:pt x="182" y="203"/>
                        <a:pt x="176" y="199"/>
                        <a:pt x="175" y="193"/>
                      </a:cubicBezTo>
                      <a:cubicBezTo>
                        <a:pt x="201" y="193"/>
                        <a:pt x="201" y="193"/>
                        <a:pt x="201" y="193"/>
                      </a:cubicBezTo>
                      <a:cubicBezTo>
                        <a:pt x="199" y="199"/>
                        <a:pt x="194" y="203"/>
                        <a:pt x="188" y="2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44" name="Group 18" descr="doctor icon">
                <a:extLst>
                  <a:ext uri="{FF2B5EF4-FFF2-40B4-BE49-F238E27FC236}">
                    <a16:creationId xmlns:a16="http://schemas.microsoft.com/office/drawing/2014/main" id="{A23C4B67-439C-B01D-FF97-CF6AFFC5DBBD}"/>
                  </a:ext>
                </a:extLst>
              </p:cNvPr>
              <p:cNvGrpSpPr/>
              <p:nvPr/>
            </p:nvGrpSpPr>
            <p:grpSpPr>
              <a:xfrm>
                <a:off x="821780" y="1206967"/>
                <a:ext cx="324643" cy="298057"/>
                <a:chOff x="3914333" y="5340350"/>
                <a:chExt cx="663474" cy="676275"/>
              </a:xfrm>
              <a:solidFill>
                <a:srgbClr val="2D86EA"/>
              </a:solidFill>
            </p:grpSpPr>
            <p:sp>
              <p:nvSpPr>
                <p:cNvPr id="59" name="Freeform 114">
                  <a:extLst>
                    <a:ext uri="{FF2B5EF4-FFF2-40B4-BE49-F238E27FC236}">
                      <a16:creationId xmlns:a16="http://schemas.microsoft.com/office/drawing/2014/main" id="{939CB8D7-0A31-468D-F543-C51597195DA0}"/>
                    </a:ext>
                  </a:extLst>
                </p:cNvPr>
                <p:cNvSpPr>
                  <a:spLocks noEditPoints="1"/>
                </p:cNvSpPr>
                <p:nvPr userDrawn="1"/>
              </p:nvSpPr>
              <p:spPr bwMode="auto">
                <a:xfrm>
                  <a:off x="3914333" y="5340350"/>
                  <a:ext cx="663474" cy="676275"/>
                </a:xfrm>
                <a:custGeom>
                  <a:avLst/>
                  <a:gdLst>
                    <a:gd name="T0" fmla="*/ 158 w 209"/>
                    <a:gd name="T1" fmla="*/ 99 h 212"/>
                    <a:gd name="T2" fmla="*/ 148 w 209"/>
                    <a:gd name="T3" fmla="*/ 62 h 212"/>
                    <a:gd name="T4" fmla="*/ 25 w 209"/>
                    <a:gd name="T5" fmla="*/ 93 h 212"/>
                    <a:gd name="T6" fmla="*/ 63 w 209"/>
                    <a:gd name="T7" fmla="*/ 144 h 212"/>
                    <a:gd name="T8" fmla="*/ 0 w 209"/>
                    <a:gd name="T9" fmla="*/ 212 h 212"/>
                    <a:gd name="T10" fmla="*/ 199 w 209"/>
                    <a:gd name="T11" fmla="*/ 212 h 212"/>
                    <a:gd name="T12" fmla="*/ 199 w 209"/>
                    <a:gd name="T13" fmla="*/ 130 h 212"/>
                    <a:gd name="T14" fmla="*/ 158 w 209"/>
                    <a:gd name="T15" fmla="*/ 113 h 212"/>
                    <a:gd name="T16" fmla="*/ 158 w 209"/>
                    <a:gd name="T17" fmla="*/ 106 h 212"/>
                    <a:gd name="T18" fmla="*/ 145 w 209"/>
                    <a:gd name="T19" fmla="*/ 130 h 212"/>
                    <a:gd name="T20" fmla="*/ 87 w 209"/>
                    <a:gd name="T21" fmla="*/ 172 h 212"/>
                    <a:gd name="T22" fmla="*/ 96 w 209"/>
                    <a:gd name="T23" fmla="*/ 205 h 212"/>
                    <a:gd name="T24" fmla="*/ 73 w 209"/>
                    <a:gd name="T25" fmla="*/ 184 h 212"/>
                    <a:gd name="T26" fmla="*/ 107 w 209"/>
                    <a:gd name="T27" fmla="*/ 181 h 212"/>
                    <a:gd name="T28" fmla="*/ 101 w 209"/>
                    <a:gd name="T29" fmla="*/ 195 h 212"/>
                    <a:gd name="T30" fmla="*/ 107 w 209"/>
                    <a:gd name="T31" fmla="*/ 202 h 212"/>
                    <a:gd name="T32" fmla="*/ 101 w 209"/>
                    <a:gd name="T33" fmla="*/ 195 h 212"/>
                    <a:gd name="T34" fmla="*/ 124 w 209"/>
                    <a:gd name="T35" fmla="*/ 130 h 212"/>
                    <a:gd name="T36" fmla="*/ 133 w 209"/>
                    <a:gd name="T37" fmla="*/ 109 h 212"/>
                    <a:gd name="T38" fmla="*/ 134 w 209"/>
                    <a:gd name="T39" fmla="*/ 102 h 212"/>
                    <a:gd name="T40" fmla="*/ 141 w 209"/>
                    <a:gd name="T41" fmla="*/ 93 h 212"/>
                    <a:gd name="T42" fmla="*/ 141 w 209"/>
                    <a:gd name="T43" fmla="*/ 62 h 212"/>
                    <a:gd name="T44" fmla="*/ 134 w 209"/>
                    <a:gd name="T45" fmla="*/ 52 h 212"/>
                    <a:gd name="T46" fmla="*/ 111 w 209"/>
                    <a:gd name="T47" fmla="*/ 38 h 212"/>
                    <a:gd name="T48" fmla="*/ 40 w 209"/>
                    <a:gd name="T49" fmla="*/ 76 h 212"/>
                    <a:gd name="T50" fmla="*/ 87 w 209"/>
                    <a:gd name="T51" fmla="*/ 7 h 212"/>
                    <a:gd name="T52" fmla="*/ 39 w 209"/>
                    <a:gd name="T53" fmla="*/ 99 h 212"/>
                    <a:gd name="T54" fmla="*/ 46 w 209"/>
                    <a:gd name="T55" fmla="*/ 99 h 212"/>
                    <a:gd name="T56" fmla="*/ 97 w 209"/>
                    <a:gd name="T57" fmla="*/ 58 h 212"/>
                    <a:gd name="T58" fmla="*/ 128 w 209"/>
                    <a:gd name="T59" fmla="*/ 99 h 212"/>
                    <a:gd name="T60" fmla="*/ 87 w 209"/>
                    <a:gd name="T61" fmla="*/ 147 h 212"/>
                    <a:gd name="T62" fmla="*/ 87 w 209"/>
                    <a:gd name="T63" fmla="*/ 163 h 212"/>
                    <a:gd name="T64" fmla="*/ 87 w 209"/>
                    <a:gd name="T65" fmla="*/ 147 h 212"/>
                    <a:gd name="T66" fmla="*/ 50 w 209"/>
                    <a:gd name="T67" fmla="*/ 153 h 212"/>
                    <a:gd name="T68" fmla="*/ 56 w 209"/>
                    <a:gd name="T69" fmla="*/ 152 h 212"/>
                    <a:gd name="T70" fmla="*/ 62 w 209"/>
                    <a:gd name="T71" fmla="*/ 185 h 212"/>
                    <a:gd name="T72" fmla="*/ 57 w 209"/>
                    <a:gd name="T73" fmla="*/ 198 h 212"/>
                    <a:gd name="T74" fmla="*/ 70 w 209"/>
                    <a:gd name="T75" fmla="*/ 205 h 212"/>
                    <a:gd name="T76" fmla="*/ 39 w 209"/>
                    <a:gd name="T77" fmla="*/ 181 h 212"/>
                    <a:gd name="T78" fmla="*/ 18 w 209"/>
                    <a:gd name="T79" fmla="*/ 178 h 212"/>
                    <a:gd name="T80" fmla="*/ 117 w 209"/>
                    <a:gd name="T81" fmla="*/ 205 h 212"/>
                    <a:gd name="T82" fmla="*/ 148 w 209"/>
                    <a:gd name="T83" fmla="*/ 174 h 212"/>
                    <a:gd name="T84" fmla="*/ 169 w 209"/>
                    <a:gd name="T85" fmla="*/ 174 h 212"/>
                    <a:gd name="T86" fmla="*/ 169 w 209"/>
                    <a:gd name="T87" fmla="*/ 168 h 212"/>
                    <a:gd name="T88" fmla="*/ 148 w 209"/>
                    <a:gd name="T89" fmla="*/ 168 h 212"/>
                    <a:gd name="T90" fmla="*/ 117 w 209"/>
                    <a:gd name="T91" fmla="*/ 137 h 212"/>
                    <a:gd name="T92" fmla="*/ 203 w 209"/>
                    <a:gd name="T93" fmla="*/ 168 h 212"/>
                    <a:gd name="T94" fmla="*/ 203 w 209"/>
                    <a:gd name="T95" fmla="*/ 174 h 212"/>
                    <a:gd name="T96" fmla="*/ 155 w 209"/>
                    <a:gd name="T97" fmla="*/ 174 h 212"/>
                    <a:gd name="T98" fmla="*/ 162 w 209"/>
                    <a:gd name="T99" fmla="*/ 17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212">
                      <a:moveTo>
                        <a:pt x="199" y="130"/>
                      </a:moveTo>
                      <a:cubicBezTo>
                        <a:pt x="192" y="130"/>
                        <a:pt x="192" y="130"/>
                        <a:pt x="192" y="130"/>
                      </a:cubicBezTo>
                      <a:cubicBezTo>
                        <a:pt x="191" y="113"/>
                        <a:pt x="176" y="99"/>
                        <a:pt x="158" y="99"/>
                      </a:cubicBezTo>
                      <a:cubicBezTo>
                        <a:pt x="154" y="99"/>
                        <a:pt x="149" y="100"/>
                        <a:pt x="145" y="102"/>
                      </a:cubicBezTo>
                      <a:cubicBezTo>
                        <a:pt x="147" y="99"/>
                        <a:pt x="148" y="96"/>
                        <a:pt x="148" y="93"/>
                      </a:cubicBezTo>
                      <a:cubicBezTo>
                        <a:pt x="148" y="62"/>
                        <a:pt x="148" y="62"/>
                        <a:pt x="148" y="62"/>
                      </a:cubicBezTo>
                      <a:cubicBezTo>
                        <a:pt x="148" y="28"/>
                        <a:pt x="121" y="0"/>
                        <a:pt x="87" y="0"/>
                      </a:cubicBezTo>
                      <a:cubicBezTo>
                        <a:pt x="53" y="0"/>
                        <a:pt x="25" y="28"/>
                        <a:pt x="25" y="62"/>
                      </a:cubicBezTo>
                      <a:cubicBezTo>
                        <a:pt x="25" y="93"/>
                        <a:pt x="25" y="93"/>
                        <a:pt x="25" y="93"/>
                      </a:cubicBezTo>
                      <a:cubicBezTo>
                        <a:pt x="25" y="101"/>
                        <a:pt x="32" y="108"/>
                        <a:pt x="40" y="109"/>
                      </a:cubicBezTo>
                      <a:cubicBezTo>
                        <a:pt x="43" y="123"/>
                        <a:pt x="51" y="134"/>
                        <a:pt x="63" y="141"/>
                      </a:cubicBezTo>
                      <a:cubicBezTo>
                        <a:pt x="63" y="144"/>
                        <a:pt x="63" y="144"/>
                        <a:pt x="63" y="144"/>
                      </a:cubicBezTo>
                      <a:cubicBezTo>
                        <a:pt x="45" y="147"/>
                        <a:pt x="45" y="147"/>
                        <a:pt x="45" y="147"/>
                      </a:cubicBezTo>
                      <a:cubicBezTo>
                        <a:pt x="30" y="149"/>
                        <a:pt x="16" y="161"/>
                        <a:pt x="12" y="176"/>
                      </a:cubicBezTo>
                      <a:cubicBezTo>
                        <a:pt x="0" y="212"/>
                        <a:pt x="0" y="212"/>
                        <a:pt x="0" y="212"/>
                      </a:cubicBezTo>
                      <a:cubicBezTo>
                        <a:pt x="117" y="212"/>
                        <a:pt x="117" y="212"/>
                        <a:pt x="117" y="212"/>
                      </a:cubicBezTo>
                      <a:cubicBezTo>
                        <a:pt x="121" y="212"/>
                        <a:pt x="121" y="212"/>
                        <a:pt x="121" y="212"/>
                      </a:cubicBezTo>
                      <a:cubicBezTo>
                        <a:pt x="199" y="212"/>
                        <a:pt x="199" y="212"/>
                        <a:pt x="199" y="212"/>
                      </a:cubicBezTo>
                      <a:cubicBezTo>
                        <a:pt x="205" y="212"/>
                        <a:pt x="209" y="207"/>
                        <a:pt x="209" y="202"/>
                      </a:cubicBezTo>
                      <a:cubicBezTo>
                        <a:pt x="209" y="140"/>
                        <a:pt x="209" y="140"/>
                        <a:pt x="209" y="140"/>
                      </a:cubicBezTo>
                      <a:cubicBezTo>
                        <a:pt x="209" y="135"/>
                        <a:pt x="205" y="130"/>
                        <a:pt x="199" y="130"/>
                      </a:cubicBezTo>
                      <a:close/>
                      <a:moveTo>
                        <a:pt x="185" y="130"/>
                      </a:moveTo>
                      <a:cubicBezTo>
                        <a:pt x="179" y="130"/>
                        <a:pt x="179" y="130"/>
                        <a:pt x="179" y="130"/>
                      </a:cubicBezTo>
                      <a:cubicBezTo>
                        <a:pt x="177" y="120"/>
                        <a:pt x="168" y="113"/>
                        <a:pt x="158" y="113"/>
                      </a:cubicBezTo>
                      <a:cubicBezTo>
                        <a:pt x="148" y="113"/>
                        <a:pt x="140" y="120"/>
                        <a:pt x="138" y="130"/>
                      </a:cubicBezTo>
                      <a:cubicBezTo>
                        <a:pt x="131" y="130"/>
                        <a:pt x="131" y="130"/>
                        <a:pt x="131" y="130"/>
                      </a:cubicBezTo>
                      <a:cubicBezTo>
                        <a:pt x="133" y="117"/>
                        <a:pt x="144" y="106"/>
                        <a:pt x="158" y="106"/>
                      </a:cubicBezTo>
                      <a:cubicBezTo>
                        <a:pt x="172" y="106"/>
                        <a:pt x="184" y="117"/>
                        <a:pt x="185" y="130"/>
                      </a:cubicBezTo>
                      <a:close/>
                      <a:moveTo>
                        <a:pt x="172" y="130"/>
                      </a:moveTo>
                      <a:cubicBezTo>
                        <a:pt x="145" y="130"/>
                        <a:pt x="145" y="130"/>
                        <a:pt x="145" y="130"/>
                      </a:cubicBezTo>
                      <a:cubicBezTo>
                        <a:pt x="147" y="124"/>
                        <a:pt x="152" y="120"/>
                        <a:pt x="158" y="120"/>
                      </a:cubicBezTo>
                      <a:cubicBezTo>
                        <a:pt x="165" y="120"/>
                        <a:pt x="170" y="124"/>
                        <a:pt x="172" y="130"/>
                      </a:cubicBezTo>
                      <a:close/>
                      <a:moveTo>
                        <a:pt x="87" y="172"/>
                      </a:moveTo>
                      <a:cubicBezTo>
                        <a:pt x="100" y="184"/>
                        <a:pt x="100" y="184"/>
                        <a:pt x="100" y="184"/>
                      </a:cubicBezTo>
                      <a:cubicBezTo>
                        <a:pt x="93" y="194"/>
                        <a:pt x="93" y="194"/>
                        <a:pt x="93" y="194"/>
                      </a:cubicBezTo>
                      <a:cubicBezTo>
                        <a:pt x="96" y="205"/>
                        <a:pt x="96" y="205"/>
                        <a:pt x="96" y="205"/>
                      </a:cubicBezTo>
                      <a:cubicBezTo>
                        <a:pt x="77" y="205"/>
                        <a:pt x="77" y="205"/>
                        <a:pt x="77" y="205"/>
                      </a:cubicBezTo>
                      <a:cubicBezTo>
                        <a:pt x="80" y="194"/>
                        <a:pt x="80" y="194"/>
                        <a:pt x="80" y="194"/>
                      </a:cubicBezTo>
                      <a:cubicBezTo>
                        <a:pt x="73" y="184"/>
                        <a:pt x="73" y="184"/>
                        <a:pt x="73" y="184"/>
                      </a:cubicBezTo>
                      <a:lnTo>
                        <a:pt x="87" y="172"/>
                      </a:lnTo>
                      <a:close/>
                      <a:moveTo>
                        <a:pt x="107" y="152"/>
                      </a:moveTo>
                      <a:cubicBezTo>
                        <a:pt x="107" y="181"/>
                        <a:pt x="107" y="181"/>
                        <a:pt x="107" y="181"/>
                      </a:cubicBezTo>
                      <a:cubicBezTo>
                        <a:pt x="92" y="167"/>
                        <a:pt x="92" y="167"/>
                        <a:pt x="92" y="167"/>
                      </a:cubicBezTo>
                      <a:lnTo>
                        <a:pt x="107" y="152"/>
                      </a:lnTo>
                      <a:close/>
                      <a:moveTo>
                        <a:pt x="101" y="195"/>
                      </a:moveTo>
                      <a:cubicBezTo>
                        <a:pt x="105" y="188"/>
                        <a:pt x="105" y="188"/>
                        <a:pt x="105" y="188"/>
                      </a:cubicBezTo>
                      <a:cubicBezTo>
                        <a:pt x="107" y="190"/>
                        <a:pt x="107" y="190"/>
                        <a:pt x="107" y="190"/>
                      </a:cubicBezTo>
                      <a:cubicBezTo>
                        <a:pt x="107" y="202"/>
                        <a:pt x="107" y="202"/>
                        <a:pt x="107" y="202"/>
                      </a:cubicBezTo>
                      <a:cubicBezTo>
                        <a:pt x="107" y="203"/>
                        <a:pt x="107" y="204"/>
                        <a:pt x="108" y="205"/>
                      </a:cubicBezTo>
                      <a:cubicBezTo>
                        <a:pt x="103" y="205"/>
                        <a:pt x="103" y="205"/>
                        <a:pt x="103" y="205"/>
                      </a:cubicBezTo>
                      <a:lnTo>
                        <a:pt x="101" y="195"/>
                      </a:lnTo>
                      <a:close/>
                      <a:moveTo>
                        <a:pt x="123" y="130"/>
                      </a:moveTo>
                      <a:cubicBezTo>
                        <a:pt x="124" y="129"/>
                        <a:pt x="124" y="129"/>
                        <a:pt x="125" y="128"/>
                      </a:cubicBezTo>
                      <a:cubicBezTo>
                        <a:pt x="125" y="129"/>
                        <a:pt x="124" y="129"/>
                        <a:pt x="124" y="130"/>
                      </a:cubicBezTo>
                      <a:lnTo>
                        <a:pt x="123" y="130"/>
                      </a:lnTo>
                      <a:close/>
                      <a:moveTo>
                        <a:pt x="133" y="111"/>
                      </a:moveTo>
                      <a:cubicBezTo>
                        <a:pt x="133" y="110"/>
                        <a:pt x="133" y="110"/>
                        <a:pt x="133" y="109"/>
                      </a:cubicBezTo>
                      <a:cubicBezTo>
                        <a:pt x="134" y="109"/>
                        <a:pt x="134" y="109"/>
                        <a:pt x="134" y="109"/>
                      </a:cubicBezTo>
                      <a:cubicBezTo>
                        <a:pt x="134" y="110"/>
                        <a:pt x="134" y="110"/>
                        <a:pt x="133" y="111"/>
                      </a:cubicBezTo>
                      <a:close/>
                      <a:moveTo>
                        <a:pt x="134" y="102"/>
                      </a:moveTo>
                      <a:cubicBezTo>
                        <a:pt x="134" y="101"/>
                        <a:pt x="134" y="100"/>
                        <a:pt x="134" y="99"/>
                      </a:cubicBezTo>
                      <a:cubicBezTo>
                        <a:pt x="134" y="83"/>
                        <a:pt x="134" y="83"/>
                        <a:pt x="134" y="83"/>
                      </a:cubicBezTo>
                      <a:cubicBezTo>
                        <a:pt x="138" y="84"/>
                        <a:pt x="141" y="88"/>
                        <a:pt x="141" y="93"/>
                      </a:cubicBezTo>
                      <a:cubicBezTo>
                        <a:pt x="141" y="97"/>
                        <a:pt x="138" y="101"/>
                        <a:pt x="134" y="102"/>
                      </a:cubicBezTo>
                      <a:close/>
                      <a:moveTo>
                        <a:pt x="87" y="7"/>
                      </a:moveTo>
                      <a:cubicBezTo>
                        <a:pt x="117" y="7"/>
                        <a:pt x="141" y="32"/>
                        <a:pt x="141" y="62"/>
                      </a:cubicBezTo>
                      <a:cubicBezTo>
                        <a:pt x="141" y="79"/>
                        <a:pt x="141" y="79"/>
                        <a:pt x="141" y="79"/>
                      </a:cubicBezTo>
                      <a:cubicBezTo>
                        <a:pt x="139" y="77"/>
                        <a:pt x="137" y="76"/>
                        <a:pt x="134" y="76"/>
                      </a:cubicBezTo>
                      <a:cubicBezTo>
                        <a:pt x="134" y="52"/>
                        <a:pt x="134" y="52"/>
                        <a:pt x="134" y="52"/>
                      </a:cubicBezTo>
                      <a:cubicBezTo>
                        <a:pt x="131" y="52"/>
                        <a:pt x="131" y="52"/>
                        <a:pt x="131" y="52"/>
                      </a:cubicBezTo>
                      <a:cubicBezTo>
                        <a:pt x="124" y="52"/>
                        <a:pt x="117" y="45"/>
                        <a:pt x="117" y="38"/>
                      </a:cubicBezTo>
                      <a:cubicBezTo>
                        <a:pt x="111" y="38"/>
                        <a:pt x="111" y="38"/>
                        <a:pt x="111" y="38"/>
                      </a:cubicBezTo>
                      <a:cubicBezTo>
                        <a:pt x="111" y="45"/>
                        <a:pt x="105" y="52"/>
                        <a:pt x="97" y="52"/>
                      </a:cubicBezTo>
                      <a:cubicBezTo>
                        <a:pt x="70" y="52"/>
                        <a:pt x="70" y="52"/>
                        <a:pt x="70" y="52"/>
                      </a:cubicBezTo>
                      <a:cubicBezTo>
                        <a:pt x="55" y="52"/>
                        <a:pt x="43" y="62"/>
                        <a:pt x="40" y="76"/>
                      </a:cubicBezTo>
                      <a:cubicBezTo>
                        <a:pt x="37" y="76"/>
                        <a:pt x="34" y="77"/>
                        <a:pt x="32" y="79"/>
                      </a:cubicBezTo>
                      <a:cubicBezTo>
                        <a:pt x="32" y="62"/>
                        <a:pt x="32" y="62"/>
                        <a:pt x="32" y="62"/>
                      </a:cubicBezTo>
                      <a:cubicBezTo>
                        <a:pt x="32" y="32"/>
                        <a:pt x="57" y="7"/>
                        <a:pt x="87" y="7"/>
                      </a:cubicBezTo>
                      <a:close/>
                      <a:moveTo>
                        <a:pt x="32" y="93"/>
                      </a:moveTo>
                      <a:cubicBezTo>
                        <a:pt x="32" y="88"/>
                        <a:pt x="35" y="84"/>
                        <a:pt x="39" y="83"/>
                      </a:cubicBezTo>
                      <a:cubicBezTo>
                        <a:pt x="39" y="99"/>
                        <a:pt x="39" y="99"/>
                        <a:pt x="39" y="99"/>
                      </a:cubicBezTo>
                      <a:cubicBezTo>
                        <a:pt x="39" y="100"/>
                        <a:pt x="39" y="101"/>
                        <a:pt x="39" y="102"/>
                      </a:cubicBezTo>
                      <a:cubicBezTo>
                        <a:pt x="35" y="101"/>
                        <a:pt x="32" y="97"/>
                        <a:pt x="32" y="93"/>
                      </a:cubicBezTo>
                      <a:close/>
                      <a:moveTo>
                        <a:pt x="46" y="99"/>
                      </a:moveTo>
                      <a:cubicBezTo>
                        <a:pt x="46" y="82"/>
                        <a:pt x="46" y="82"/>
                        <a:pt x="46" y="82"/>
                      </a:cubicBezTo>
                      <a:cubicBezTo>
                        <a:pt x="46" y="69"/>
                        <a:pt x="57" y="58"/>
                        <a:pt x="70" y="58"/>
                      </a:cubicBezTo>
                      <a:cubicBezTo>
                        <a:pt x="97" y="58"/>
                        <a:pt x="97" y="58"/>
                        <a:pt x="97" y="58"/>
                      </a:cubicBezTo>
                      <a:cubicBezTo>
                        <a:pt x="104" y="58"/>
                        <a:pt x="110" y="55"/>
                        <a:pt x="114" y="49"/>
                      </a:cubicBezTo>
                      <a:cubicBezTo>
                        <a:pt x="117" y="54"/>
                        <a:pt x="122" y="57"/>
                        <a:pt x="128" y="58"/>
                      </a:cubicBezTo>
                      <a:cubicBezTo>
                        <a:pt x="128" y="99"/>
                        <a:pt x="128" y="99"/>
                        <a:pt x="128" y="99"/>
                      </a:cubicBezTo>
                      <a:cubicBezTo>
                        <a:pt x="128" y="122"/>
                        <a:pt x="109" y="140"/>
                        <a:pt x="87" y="140"/>
                      </a:cubicBezTo>
                      <a:cubicBezTo>
                        <a:pt x="64" y="140"/>
                        <a:pt x="46" y="122"/>
                        <a:pt x="46" y="99"/>
                      </a:cubicBezTo>
                      <a:close/>
                      <a:moveTo>
                        <a:pt x="87" y="147"/>
                      </a:moveTo>
                      <a:cubicBezTo>
                        <a:pt x="93" y="147"/>
                        <a:pt x="98" y="146"/>
                        <a:pt x="104" y="144"/>
                      </a:cubicBezTo>
                      <a:cubicBezTo>
                        <a:pt x="104" y="146"/>
                        <a:pt x="104" y="146"/>
                        <a:pt x="104" y="146"/>
                      </a:cubicBezTo>
                      <a:cubicBezTo>
                        <a:pt x="87" y="163"/>
                        <a:pt x="87" y="163"/>
                        <a:pt x="87" y="163"/>
                      </a:cubicBezTo>
                      <a:cubicBezTo>
                        <a:pt x="70" y="146"/>
                        <a:pt x="70" y="146"/>
                        <a:pt x="70" y="146"/>
                      </a:cubicBezTo>
                      <a:cubicBezTo>
                        <a:pt x="70" y="144"/>
                        <a:pt x="70" y="144"/>
                        <a:pt x="70" y="144"/>
                      </a:cubicBezTo>
                      <a:cubicBezTo>
                        <a:pt x="75" y="146"/>
                        <a:pt x="81" y="147"/>
                        <a:pt x="87" y="147"/>
                      </a:cubicBezTo>
                      <a:close/>
                      <a:moveTo>
                        <a:pt x="18" y="178"/>
                      </a:moveTo>
                      <a:cubicBezTo>
                        <a:pt x="22" y="165"/>
                        <a:pt x="33" y="156"/>
                        <a:pt x="46" y="154"/>
                      </a:cubicBezTo>
                      <a:cubicBezTo>
                        <a:pt x="50" y="153"/>
                        <a:pt x="50" y="153"/>
                        <a:pt x="50" y="153"/>
                      </a:cubicBezTo>
                      <a:cubicBezTo>
                        <a:pt x="51" y="161"/>
                        <a:pt x="51" y="161"/>
                        <a:pt x="51" y="161"/>
                      </a:cubicBezTo>
                      <a:cubicBezTo>
                        <a:pt x="58" y="160"/>
                        <a:pt x="58" y="160"/>
                        <a:pt x="58" y="160"/>
                      </a:cubicBezTo>
                      <a:cubicBezTo>
                        <a:pt x="56" y="152"/>
                        <a:pt x="56" y="152"/>
                        <a:pt x="56" y="152"/>
                      </a:cubicBezTo>
                      <a:cubicBezTo>
                        <a:pt x="65" y="151"/>
                        <a:pt x="65" y="151"/>
                        <a:pt x="65" y="151"/>
                      </a:cubicBezTo>
                      <a:cubicBezTo>
                        <a:pt x="82" y="167"/>
                        <a:pt x="82" y="167"/>
                        <a:pt x="82" y="167"/>
                      </a:cubicBezTo>
                      <a:cubicBezTo>
                        <a:pt x="62" y="185"/>
                        <a:pt x="62" y="185"/>
                        <a:pt x="62" y="185"/>
                      </a:cubicBezTo>
                      <a:cubicBezTo>
                        <a:pt x="59" y="167"/>
                        <a:pt x="59" y="167"/>
                        <a:pt x="59" y="167"/>
                      </a:cubicBezTo>
                      <a:cubicBezTo>
                        <a:pt x="52" y="168"/>
                        <a:pt x="52" y="168"/>
                        <a:pt x="52" y="168"/>
                      </a:cubicBezTo>
                      <a:cubicBezTo>
                        <a:pt x="57" y="198"/>
                        <a:pt x="57" y="198"/>
                        <a:pt x="57" y="198"/>
                      </a:cubicBezTo>
                      <a:cubicBezTo>
                        <a:pt x="68" y="188"/>
                        <a:pt x="68" y="188"/>
                        <a:pt x="68" y="188"/>
                      </a:cubicBezTo>
                      <a:cubicBezTo>
                        <a:pt x="73" y="195"/>
                        <a:pt x="73" y="195"/>
                        <a:pt x="73" y="195"/>
                      </a:cubicBezTo>
                      <a:cubicBezTo>
                        <a:pt x="70" y="205"/>
                        <a:pt x="70" y="205"/>
                        <a:pt x="70" y="205"/>
                      </a:cubicBezTo>
                      <a:cubicBezTo>
                        <a:pt x="43" y="205"/>
                        <a:pt x="43" y="205"/>
                        <a:pt x="43" y="205"/>
                      </a:cubicBezTo>
                      <a:cubicBezTo>
                        <a:pt x="46" y="182"/>
                        <a:pt x="46" y="182"/>
                        <a:pt x="46" y="182"/>
                      </a:cubicBezTo>
                      <a:cubicBezTo>
                        <a:pt x="39" y="181"/>
                        <a:pt x="39" y="181"/>
                        <a:pt x="39" y="181"/>
                      </a:cubicBezTo>
                      <a:cubicBezTo>
                        <a:pt x="36" y="205"/>
                        <a:pt x="36" y="205"/>
                        <a:pt x="36" y="205"/>
                      </a:cubicBezTo>
                      <a:cubicBezTo>
                        <a:pt x="10" y="205"/>
                        <a:pt x="10" y="205"/>
                        <a:pt x="10" y="205"/>
                      </a:cubicBezTo>
                      <a:lnTo>
                        <a:pt x="18" y="178"/>
                      </a:lnTo>
                      <a:close/>
                      <a:moveTo>
                        <a:pt x="199" y="205"/>
                      </a:moveTo>
                      <a:cubicBezTo>
                        <a:pt x="121" y="205"/>
                        <a:pt x="121" y="205"/>
                        <a:pt x="121" y="205"/>
                      </a:cubicBezTo>
                      <a:cubicBezTo>
                        <a:pt x="117" y="205"/>
                        <a:pt x="117" y="205"/>
                        <a:pt x="117" y="205"/>
                      </a:cubicBezTo>
                      <a:cubicBezTo>
                        <a:pt x="116" y="205"/>
                        <a:pt x="114" y="203"/>
                        <a:pt x="114" y="202"/>
                      </a:cubicBezTo>
                      <a:cubicBezTo>
                        <a:pt x="114" y="174"/>
                        <a:pt x="114" y="174"/>
                        <a:pt x="114" y="174"/>
                      </a:cubicBezTo>
                      <a:cubicBezTo>
                        <a:pt x="148" y="174"/>
                        <a:pt x="148" y="174"/>
                        <a:pt x="148" y="174"/>
                      </a:cubicBezTo>
                      <a:cubicBezTo>
                        <a:pt x="148" y="181"/>
                        <a:pt x="148" y="181"/>
                        <a:pt x="148" y="181"/>
                      </a:cubicBezTo>
                      <a:cubicBezTo>
                        <a:pt x="169" y="181"/>
                        <a:pt x="169" y="181"/>
                        <a:pt x="169" y="181"/>
                      </a:cubicBezTo>
                      <a:cubicBezTo>
                        <a:pt x="169" y="174"/>
                        <a:pt x="169" y="174"/>
                        <a:pt x="169" y="174"/>
                      </a:cubicBezTo>
                      <a:cubicBezTo>
                        <a:pt x="189" y="174"/>
                        <a:pt x="189" y="174"/>
                        <a:pt x="189" y="174"/>
                      </a:cubicBezTo>
                      <a:cubicBezTo>
                        <a:pt x="189" y="168"/>
                        <a:pt x="189" y="168"/>
                        <a:pt x="189" y="168"/>
                      </a:cubicBezTo>
                      <a:cubicBezTo>
                        <a:pt x="169" y="168"/>
                        <a:pt x="169" y="168"/>
                        <a:pt x="169" y="168"/>
                      </a:cubicBezTo>
                      <a:cubicBezTo>
                        <a:pt x="169" y="161"/>
                        <a:pt x="169" y="161"/>
                        <a:pt x="169" y="161"/>
                      </a:cubicBezTo>
                      <a:cubicBezTo>
                        <a:pt x="148" y="161"/>
                        <a:pt x="148" y="161"/>
                        <a:pt x="148" y="161"/>
                      </a:cubicBezTo>
                      <a:cubicBezTo>
                        <a:pt x="148" y="168"/>
                        <a:pt x="148" y="168"/>
                        <a:pt x="148" y="168"/>
                      </a:cubicBezTo>
                      <a:cubicBezTo>
                        <a:pt x="114" y="168"/>
                        <a:pt x="114" y="168"/>
                        <a:pt x="114" y="168"/>
                      </a:cubicBezTo>
                      <a:cubicBezTo>
                        <a:pt x="114" y="140"/>
                        <a:pt x="114" y="140"/>
                        <a:pt x="114" y="140"/>
                      </a:cubicBezTo>
                      <a:cubicBezTo>
                        <a:pt x="114" y="138"/>
                        <a:pt x="116" y="137"/>
                        <a:pt x="117" y="137"/>
                      </a:cubicBezTo>
                      <a:cubicBezTo>
                        <a:pt x="199" y="137"/>
                        <a:pt x="199" y="137"/>
                        <a:pt x="199" y="137"/>
                      </a:cubicBezTo>
                      <a:cubicBezTo>
                        <a:pt x="201" y="137"/>
                        <a:pt x="203" y="138"/>
                        <a:pt x="203" y="140"/>
                      </a:cubicBezTo>
                      <a:cubicBezTo>
                        <a:pt x="203" y="168"/>
                        <a:pt x="203" y="168"/>
                        <a:pt x="203" y="168"/>
                      </a:cubicBezTo>
                      <a:cubicBezTo>
                        <a:pt x="196" y="168"/>
                        <a:pt x="196" y="168"/>
                        <a:pt x="196" y="168"/>
                      </a:cubicBezTo>
                      <a:cubicBezTo>
                        <a:pt x="196" y="174"/>
                        <a:pt x="196" y="174"/>
                        <a:pt x="196" y="174"/>
                      </a:cubicBezTo>
                      <a:cubicBezTo>
                        <a:pt x="203" y="174"/>
                        <a:pt x="203" y="174"/>
                        <a:pt x="203" y="174"/>
                      </a:cubicBezTo>
                      <a:cubicBezTo>
                        <a:pt x="203" y="202"/>
                        <a:pt x="203" y="202"/>
                        <a:pt x="203" y="202"/>
                      </a:cubicBezTo>
                      <a:cubicBezTo>
                        <a:pt x="203" y="203"/>
                        <a:pt x="201" y="205"/>
                        <a:pt x="199" y="205"/>
                      </a:cubicBezTo>
                      <a:close/>
                      <a:moveTo>
                        <a:pt x="155" y="174"/>
                      </a:moveTo>
                      <a:cubicBezTo>
                        <a:pt x="155" y="168"/>
                        <a:pt x="155" y="168"/>
                        <a:pt x="155" y="168"/>
                      </a:cubicBezTo>
                      <a:cubicBezTo>
                        <a:pt x="162" y="168"/>
                        <a:pt x="162" y="168"/>
                        <a:pt x="162" y="168"/>
                      </a:cubicBezTo>
                      <a:cubicBezTo>
                        <a:pt x="162" y="174"/>
                        <a:pt x="162" y="174"/>
                        <a:pt x="162" y="174"/>
                      </a:cubicBezTo>
                      <a:lnTo>
                        <a:pt x="155" y="17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60" name="Freeform 115">
                  <a:extLst>
                    <a:ext uri="{FF2B5EF4-FFF2-40B4-BE49-F238E27FC236}">
                      <a16:creationId xmlns:a16="http://schemas.microsoft.com/office/drawing/2014/main" id="{F88C7A33-F581-63FD-12AD-9169337E6D87}"/>
                    </a:ext>
                  </a:extLst>
                </p:cNvPr>
                <p:cNvSpPr>
                  <a:spLocks noEditPoints="1"/>
                </p:cNvSpPr>
                <p:nvPr userDrawn="1"/>
              </p:nvSpPr>
              <p:spPr bwMode="auto">
                <a:xfrm>
                  <a:off x="4093265" y="5570538"/>
                  <a:ext cx="53838" cy="53975"/>
                </a:xfrm>
                <a:custGeom>
                  <a:avLst/>
                  <a:gdLst>
                    <a:gd name="T0" fmla="*/ 17 w 17"/>
                    <a:gd name="T1" fmla="*/ 9 h 17"/>
                    <a:gd name="T2" fmla="*/ 9 w 17"/>
                    <a:gd name="T3" fmla="*/ 0 h 17"/>
                    <a:gd name="T4" fmla="*/ 0 w 17"/>
                    <a:gd name="T5" fmla="*/ 9 h 17"/>
                    <a:gd name="T6" fmla="*/ 9 w 17"/>
                    <a:gd name="T7" fmla="*/ 17 h 17"/>
                    <a:gd name="T8" fmla="*/ 17 w 17"/>
                    <a:gd name="T9" fmla="*/ 9 h 17"/>
                    <a:gd name="T10" fmla="*/ 9 w 17"/>
                    <a:gd name="T11" fmla="*/ 10 h 17"/>
                    <a:gd name="T12" fmla="*/ 7 w 17"/>
                    <a:gd name="T13" fmla="*/ 9 h 17"/>
                    <a:gd name="T14" fmla="*/ 9 w 17"/>
                    <a:gd name="T15" fmla="*/ 7 h 17"/>
                    <a:gd name="T16" fmla="*/ 10 w 17"/>
                    <a:gd name="T17" fmla="*/ 9 h 17"/>
                    <a:gd name="T18" fmla="*/ 9 w 17"/>
                    <a:gd name="T19"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17" y="9"/>
                      </a:moveTo>
                      <a:cubicBezTo>
                        <a:pt x="17" y="4"/>
                        <a:pt x="13" y="0"/>
                        <a:pt x="9" y="0"/>
                      </a:cubicBezTo>
                      <a:cubicBezTo>
                        <a:pt x="4" y="0"/>
                        <a:pt x="0" y="4"/>
                        <a:pt x="0" y="9"/>
                      </a:cubicBezTo>
                      <a:cubicBezTo>
                        <a:pt x="0" y="13"/>
                        <a:pt x="4" y="17"/>
                        <a:pt x="9" y="17"/>
                      </a:cubicBezTo>
                      <a:cubicBezTo>
                        <a:pt x="13" y="17"/>
                        <a:pt x="17" y="13"/>
                        <a:pt x="17" y="9"/>
                      </a:cubicBezTo>
                      <a:close/>
                      <a:moveTo>
                        <a:pt x="9" y="10"/>
                      </a:moveTo>
                      <a:cubicBezTo>
                        <a:pt x="8" y="10"/>
                        <a:pt x="7" y="10"/>
                        <a:pt x="7" y="9"/>
                      </a:cubicBezTo>
                      <a:cubicBezTo>
                        <a:pt x="7" y="8"/>
                        <a:pt x="8" y="7"/>
                        <a:pt x="9" y="7"/>
                      </a:cubicBezTo>
                      <a:cubicBezTo>
                        <a:pt x="10" y="7"/>
                        <a:pt x="10" y="8"/>
                        <a:pt x="10" y="9"/>
                      </a:cubicBezTo>
                      <a:cubicBezTo>
                        <a:pt x="10" y="10"/>
                        <a:pt x="10" y="10"/>
                        <a:pt x="9"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61" name="Freeform 116">
                  <a:extLst>
                    <a:ext uri="{FF2B5EF4-FFF2-40B4-BE49-F238E27FC236}">
                      <a16:creationId xmlns:a16="http://schemas.microsoft.com/office/drawing/2014/main" id="{B6715B5F-1CEC-99DD-19F4-89A545CA4391}"/>
                    </a:ext>
                  </a:extLst>
                </p:cNvPr>
                <p:cNvSpPr>
                  <a:spLocks noEditPoints="1"/>
                </p:cNvSpPr>
                <p:nvPr userDrawn="1"/>
              </p:nvSpPr>
              <p:spPr bwMode="auto">
                <a:xfrm>
                  <a:off x="4232610" y="5570538"/>
                  <a:ext cx="53838" cy="53975"/>
                </a:xfrm>
                <a:custGeom>
                  <a:avLst/>
                  <a:gdLst>
                    <a:gd name="T0" fmla="*/ 9 w 17"/>
                    <a:gd name="T1" fmla="*/ 17 h 17"/>
                    <a:gd name="T2" fmla="*/ 17 w 17"/>
                    <a:gd name="T3" fmla="*/ 9 h 17"/>
                    <a:gd name="T4" fmla="*/ 9 w 17"/>
                    <a:gd name="T5" fmla="*/ 0 h 17"/>
                    <a:gd name="T6" fmla="*/ 0 w 17"/>
                    <a:gd name="T7" fmla="*/ 9 h 17"/>
                    <a:gd name="T8" fmla="*/ 9 w 17"/>
                    <a:gd name="T9" fmla="*/ 17 h 17"/>
                    <a:gd name="T10" fmla="*/ 9 w 17"/>
                    <a:gd name="T11" fmla="*/ 7 h 17"/>
                    <a:gd name="T12" fmla="*/ 11 w 17"/>
                    <a:gd name="T13" fmla="*/ 9 h 17"/>
                    <a:gd name="T14" fmla="*/ 9 w 17"/>
                    <a:gd name="T15" fmla="*/ 10 h 17"/>
                    <a:gd name="T16" fmla="*/ 7 w 17"/>
                    <a:gd name="T17" fmla="*/ 9 h 17"/>
                    <a:gd name="T18" fmla="*/ 9 w 17"/>
                    <a:gd name="T19"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17"/>
                      </a:moveTo>
                      <a:cubicBezTo>
                        <a:pt x="14" y="17"/>
                        <a:pt x="17" y="13"/>
                        <a:pt x="17" y="9"/>
                      </a:cubicBezTo>
                      <a:cubicBezTo>
                        <a:pt x="17" y="4"/>
                        <a:pt x="14" y="0"/>
                        <a:pt x="9" y="0"/>
                      </a:cubicBezTo>
                      <a:cubicBezTo>
                        <a:pt x="4" y="0"/>
                        <a:pt x="0" y="4"/>
                        <a:pt x="0" y="9"/>
                      </a:cubicBezTo>
                      <a:cubicBezTo>
                        <a:pt x="0" y="13"/>
                        <a:pt x="4" y="17"/>
                        <a:pt x="9" y="17"/>
                      </a:cubicBezTo>
                      <a:close/>
                      <a:moveTo>
                        <a:pt x="9" y="7"/>
                      </a:moveTo>
                      <a:cubicBezTo>
                        <a:pt x="10" y="7"/>
                        <a:pt x="11" y="8"/>
                        <a:pt x="11" y="9"/>
                      </a:cubicBezTo>
                      <a:cubicBezTo>
                        <a:pt x="11" y="10"/>
                        <a:pt x="10" y="10"/>
                        <a:pt x="9" y="10"/>
                      </a:cubicBezTo>
                      <a:cubicBezTo>
                        <a:pt x="8" y="10"/>
                        <a:pt x="7" y="10"/>
                        <a:pt x="7" y="9"/>
                      </a:cubicBezTo>
                      <a:cubicBezTo>
                        <a:pt x="7" y="8"/>
                        <a:pt x="8" y="7"/>
                        <a:pt x="9"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62" name="Freeform 117">
                  <a:extLst>
                    <a:ext uri="{FF2B5EF4-FFF2-40B4-BE49-F238E27FC236}">
                      <a16:creationId xmlns:a16="http://schemas.microsoft.com/office/drawing/2014/main" id="{6511432D-4C78-B8A7-A9C0-E4D4B536D92D}"/>
                    </a:ext>
                  </a:extLst>
                </p:cNvPr>
                <p:cNvSpPr>
                  <a:spLocks/>
                </p:cNvSpPr>
                <p:nvPr userDrawn="1"/>
              </p:nvSpPr>
              <p:spPr bwMode="auto">
                <a:xfrm>
                  <a:off x="4137602" y="5691188"/>
                  <a:ext cx="107676" cy="41275"/>
                </a:xfrm>
                <a:custGeom>
                  <a:avLst/>
                  <a:gdLst>
                    <a:gd name="T0" fmla="*/ 34 w 34"/>
                    <a:gd name="T1" fmla="*/ 3 h 13"/>
                    <a:gd name="T2" fmla="*/ 34 w 34"/>
                    <a:gd name="T3" fmla="*/ 0 h 13"/>
                    <a:gd name="T4" fmla="*/ 27 w 34"/>
                    <a:gd name="T5" fmla="*/ 0 h 13"/>
                    <a:gd name="T6" fmla="*/ 27 w 34"/>
                    <a:gd name="T7" fmla="*/ 3 h 13"/>
                    <a:gd name="T8" fmla="*/ 24 w 34"/>
                    <a:gd name="T9" fmla="*/ 6 h 13"/>
                    <a:gd name="T10" fmla="*/ 10 w 34"/>
                    <a:gd name="T11" fmla="*/ 6 h 13"/>
                    <a:gd name="T12" fmla="*/ 7 w 34"/>
                    <a:gd name="T13" fmla="*/ 3 h 13"/>
                    <a:gd name="T14" fmla="*/ 7 w 34"/>
                    <a:gd name="T15" fmla="*/ 0 h 13"/>
                    <a:gd name="T16" fmla="*/ 0 w 34"/>
                    <a:gd name="T17" fmla="*/ 0 h 13"/>
                    <a:gd name="T18" fmla="*/ 0 w 34"/>
                    <a:gd name="T19" fmla="*/ 3 h 13"/>
                    <a:gd name="T20" fmla="*/ 10 w 34"/>
                    <a:gd name="T21" fmla="*/ 13 h 13"/>
                    <a:gd name="T22" fmla="*/ 24 w 34"/>
                    <a:gd name="T23" fmla="*/ 13 h 13"/>
                    <a:gd name="T24" fmla="*/ 34 w 34"/>
                    <a:gd name="T25"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3">
                      <a:moveTo>
                        <a:pt x="34" y="3"/>
                      </a:moveTo>
                      <a:cubicBezTo>
                        <a:pt x="34" y="0"/>
                        <a:pt x="34" y="0"/>
                        <a:pt x="34" y="0"/>
                      </a:cubicBezTo>
                      <a:cubicBezTo>
                        <a:pt x="27" y="0"/>
                        <a:pt x="27" y="0"/>
                        <a:pt x="27" y="0"/>
                      </a:cubicBezTo>
                      <a:cubicBezTo>
                        <a:pt x="27" y="3"/>
                        <a:pt x="27" y="3"/>
                        <a:pt x="27" y="3"/>
                      </a:cubicBezTo>
                      <a:cubicBezTo>
                        <a:pt x="27" y="5"/>
                        <a:pt x="25" y="6"/>
                        <a:pt x="24" y="6"/>
                      </a:cubicBezTo>
                      <a:cubicBezTo>
                        <a:pt x="10" y="6"/>
                        <a:pt x="10" y="6"/>
                        <a:pt x="10" y="6"/>
                      </a:cubicBezTo>
                      <a:cubicBezTo>
                        <a:pt x="8" y="6"/>
                        <a:pt x="7" y="5"/>
                        <a:pt x="7" y="3"/>
                      </a:cubicBezTo>
                      <a:cubicBezTo>
                        <a:pt x="7" y="0"/>
                        <a:pt x="7" y="0"/>
                        <a:pt x="7" y="0"/>
                      </a:cubicBezTo>
                      <a:cubicBezTo>
                        <a:pt x="0" y="0"/>
                        <a:pt x="0" y="0"/>
                        <a:pt x="0" y="0"/>
                      </a:cubicBezTo>
                      <a:cubicBezTo>
                        <a:pt x="0" y="3"/>
                        <a:pt x="0" y="3"/>
                        <a:pt x="0" y="3"/>
                      </a:cubicBezTo>
                      <a:cubicBezTo>
                        <a:pt x="0" y="9"/>
                        <a:pt x="4" y="13"/>
                        <a:pt x="10" y="13"/>
                      </a:cubicBezTo>
                      <a:cubicBezTo>
                        <a:pt x="24" y="13"/>
                        <a:pt x="24" y="13"/>
                        <a:pt x="24" y="13"/>
                      </a:cubicBezTo>
                      <a:cubicBezTo>
                        <a:pt x="29" y="13"/>
                        <a:pt x="34" y="9"/>
                        <a:pt x="34"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45" name="Group 23" descr="computer nerd icon">
                <a:extLst>
                  <a:ext uri="{FF2B5EF4-FFF2-40B4-BE49-F238E27FC236}">
                    <a16:creationId xmlns:a16="http://schemas.microsoft.com/office/drawing/2014/main" id="{D0DCE7A9-D266-2883-161B-09A98265F02E}"/>
                  </a:ext>
                </a:extLst>
              </p:cNvPr>
              <p:cNvGrpSpPr/>
              <p:nvPr/>
            </p:nvGrpSpPr>
            <p:grpSpPr>
              <a:xfrm>
                <a:off x="486990" y="1059689"/>
                <a:ext cx="323916" cy="295258"/>
                <a:chOff x="5602288" y="5287963"/>
                <a:chExt cx="661987" cy="669925"/>
              </a:xfrm>
              <a:solidFill>
                <a:srgbClr val="2D86EA"/>
              </a:solidFill>
            </p:grpSpPr>
            <p:sp>
              <p:nvSpPr>
                <p:cNvPr id="55" name="Freeform 14">
                  <a:extLst>
                    <a:ext uri="{FF2B5EF4-FFF2-40B4-BE49-F238E27FC236}">
                      <a16:creationId xmlns:a16="http://schemas.microsoft.com/office/drawing/2014/main" id="{A62CF219-7741-6DBE-A03F-8E3B0459869E}"/>
                    </a:ext>
                  </a:extLst>
                </p:cNvPr>
                <p:cNvSpPr>
                  <a:spLocks noEditPoints="1"/>
                </p:cNvSpPr>
                <p:nvPr userDrawn="1"/>
              </p:nvSpPr>
              <p:spPr bwMode="auto">
                <a:xfrm>
                  <a:off x="5602288" y="5287963"/>
                  <a:ext cx="661987" cy="669925"/>
                </a:xfrm>
                <a:custGeom>
                  <a:avLst/>
                  <a:gdLst>
                    <a:gd name="T0" fmla="*/ 133 w 209"/>
                    <a:gd name="T1" fmla="*/ 109 h 212"/>
                    <a:gd name="T2" fmla="*/ 126 w 209"/>
                    <a:gd name="T3" fmla="*/ 18 h 212"/>
                    <a:gd name="T4" fmla="*/ 86 w 209"/>
                    <a:gd name="T5" fmla="*/ 0 h 212"/>
                    <a:gd name="T6" fmla="*/ 39 w 209"/>
                    <a:gd name="T7" fmla="*/ 109 h 212"/>
                    <a:gd name="T8" fmla="*/ 45 w 209"/>
                    <a:gd name="T9" fmla="*/ 147 h 212"/>
                    <a:gd name="T10" fmla="*/ 120 w 209"/>
                    <a:gd name="T11" fmla="*/ 212 h 212"/>
                    <a:gd name="T12" fmla="*/ 195 w 209"/>
                    <a:gd name="T13" fmla="*/ 205 h 212"/>
                    <a:gd name="T14" fmla="*/ 199 w 209"/>
                    <a:gd name="T15" fmla="*/ 198 h 212"/>
                    <a:gd name="T16" fmla="*/ 199 w 209"/>
                    <a:gd name="T17" fmla="*/ 116 h 212"/>
                    <a:gd name="T18" fmla="*/ 113 w 209"/>
                    <a:gd name="T19" fmla="*/ 178 h 212"/>
                    <a:gd name="T20" fmla="*/ 199 w 209"/>
                    <a:gd name="T21" fmla="*/ 123 h 212"/>
                    <a:gd name="T22" fmla="*/ 57 w 209"/>
                    <a:gd name="T23" fmla="*/ 152 h 212"/>
                    <a:gd name="T24" fmla="*/ 60 w 209"/>
                    <a:gd name="T25" fmla="*/ 184 h 212"/>
                    <a:gd name="T26" fmla="*/ 74 w 209"/>
                    <a:gd name="T27" fmla="*/ 161 h 212"/>
                    <a:gd name="T28" fmla="*/ 74 w 209"/>
                    <a:gd name="T29" fmla="*/ 161 h 212"/>
                    <a:gd name="T30" fmla="*/ 86 w 209"/>
                    <a:gd name="T31" fmla="*/ 198 h 212"/>
                    <a:gd name="T32" fmla="*/ 95 w 209"/>
                    <a:gd name="T33" fmla="*/ 170 h 212"/>
                    <a:gd name="T34" fmla="*/ 95 w 209"/>
                    <a:gd name="T35" fmla="*/ 170 h 212"/>
                    <a:gd name="T36" fmla="*/ 86 w 209"/>
                    <a:gd name="T37" fmla="*/ 157 h 212"/>
                    <a:gd name="T38" fmla="*/ 69 w 209"/>
                    <a:gd name="T39" fmla="*/ 144 h 212"/>
                    <a:gd name="T40" fmla="*/ 103 w 209"/>
                    <a:gd name="T41" fmla="*/ 146 h 212"/>
                    <a:gd name="T42" fmla="*/ 107 w 209"/>
                    <a:gd name="T43" fmla="*/ 188 h 212"/>
                    <a:gd name="T44" fmla="*/ 93 w 209"/>
                    <a:gd name="T45" fmla="*/ 82 h 212"/>
                    <a:gd name="T46" fmla="*/ 59 w 209"/>
                    <a:gd name="T47" fmla="*/ 72 h 212"/>
                    <a:gd name="T48" fmla="*/ 127 w 209"/>
                    <a:gd name="T49" fmla="*/ 68 h 212"/>
                    <a:gd name="T50" fmla="*/ 103 w 209"/>
                    <a:gd name="T51" fmla="*/ 72 h 212"/>
                    <a:gd name="T52" fmla="*/ 45 w 209"/>
                    <a:gd name="T53" fmla="*/ 82 h 212"/>
                    <a:gd name="T54" fmla="*/ 49 w 209"/>
                    <a:gd name="T55" fmla="*/ 79 h 212"/>
                    <a:gd name="T56" fmla="*/ 73 w 209"/>
                    <a:gd name="T57" fmla="*/ 89 h 212"/>
                    <a:gd name="T58" fmla="*/ 45 w 209"/>
                    <a:gd name="T59" fmla="*/ 89 h 212"/>
                    <a:gd name="T60" fmla="*/ 103 w 209"/>
                    <a:gd name="T61" fmla="*/ 79 h 212"/>
                    <a:gd name="T62" fmla="*/ 127 w 209"/>
                    <a:gd name="T63" fmla="*/ 89 h 212"/>
                    <a:gd name="T64" fmla="*/ 100 w 209"/>
                    <a:gd name="T65" fmla="*/ 89 h 212"/>
                    <a:gd name="T66" fmla="*/ 134 w 209"/>
                    <a:gd name="T67" fmla="*/ 99 h 212"/>
                    <a:gd name="T68" fmla="*/ 141 w 209"/>
                    <a:gd name="T69" fmla="*/ 93 h 212"/>
                    <a:gd name="T70" fmla="*/ 92 w 209"/>
                    <a:gd name="T71" fmla="*/ 7 h 212"/>
                    <a:gd name="T72" fmla="*/ 122 w 209"/>
                    <a:gd name="T73" fmla="*/ 24 h 212"/>
                    <a:gd name="T74" fmla="*/ 134 w 209"/>
                    <a:gd name="T75" fmla="*/ 76 h 212"/>
                    <a:gd name="T76" fmla="*/ 117 w 209"/>
                    <a:gd name="T77" fmla="*/ 55 h 212"/>
                    <a:gd name="T78" fmla="*/ 45 w 209"/>
                    <a:gd name="T79" fmla="*/ 73 h 212"/>
                    <a:gd name="T80" fmla="*/ 41 w 209"/>
                    <a:gd name="T81" fmla="*/ 76 h 212"/>
                    <a:gd name="T82" fmla="*/ 86 w 209"/>
                    <a:gd name="T83" fmla="*/ 7 h 212"/>
                    <a:gd name="T84" fmla="*/ 38 w 209"/>
                    <a:gd name="T85" fmla="*/ 86 h 212"/>
                    <a:gd name="T86" fmla="*/ 39 w 209"/>
                    <a:gd name="T87" fmla="*/ 102 h 212"/>
                    <a:gd name="T88" fmla="*/ 45 w 209"/>
                    <a:gd name="T89" fmla="*/ 99 h 212"/>
                    <a:gd name="T90" fmla="*/ 79 w 209"/>
                    <a:gd name="T91" fmla="*/ 89 h 212"/>
                    <a:gd name="T92" fmla="*/ 124 w 209"/>
                    <a:gd name="T93" fmla="*/ 99 h 212"/>
                    <a:gd name="T94" fmla="*/ 123 w 209"/>
                    <a:gd name="T95" fmla="*/ 116 h 212"/>
                    <a:gd name="T96" fmla="*/ 107 w 209"/>
                    <a:gd name="T97" fmla="*/ 135 h 212"/>
                    <a:gd name="T98" fmla="*/ 17 w 209"/>
                    <a:gd name="T99" fmla="*/ 178 h 212"/>
                    <a:gd name="T100" fmla="*/ 44 w 209"/>
                    <a:gd name="T101" fmla="*/ 166 h 212"/>
                    <a:gd name="T102" fmla="*/ 76 w 209"/>
                    <a:gd name="T103" fmla="*/ 205 h 212"/>
                    <a:gd name="T104" fmla="*/ 38 w 209"/>
                    <a:gd name="T105" fmla="*/ 181 h 212"/>
                    <a:gd name="T106" fmla="*/ 17 w 209"/>
                    <a:gd name="T107" fmla="*/ 178 h 212"/>
                    <a:gd name="T108" fmla="*/ 117 w 209"/>
                    <a:gd name="T109" fmla="*/ 198 h 212"/>
                    <a:gd name="T110" fmla="*/ 120 w 209"/>
                    <a:gd name="T111" fmla="*/ 205 h 212"/>
                    <a:gd name="T112" fmla="*/ 137 w 209"/>
                    <a:gd name="T113" fmla="*/ 205 h 212"/>
                    <a:gd name="T114" fmla="*/ 178 w 209"/>
                    <a:gd name="T115" fmla="*/ 198 h 212"/>
                    <a:gd name="T116" fmla="*/ 117 w 209"/>
                    <a:gd name="T117" fmla="*/ 191 h 212"/>
                    <a:gd name="T118" fmla="*/ 202 w 209"/>
                    <a:gd name="T119" fmla="*/ 18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9" h="212">
                      <a:moveTo>
                        <a:pt x="199" y="116"/>
                      </a:moveTo>
                      <a:cubicBezTo>
                        <a:pt x="131" y="116"/>
                        <a:pt x="131" y="116"/>
                        <a:pt x="131" y="116"/>
                      </a:cubicBezTo>
                      <a:cubicBezTo>
                        <a:pt x="132" y="114"/>
                        <a:pt x="132" y="112"/>
                        <a:pt x="133" y="109"/>
                      </a:cubicBezTo>
                      <a:cubicBezTo>
                        <a:pt x="141" y="108"/>
                        <a:pt x="148" y="101"/>
                        <a:pt x="148" y="93"/>
                      </a:cubicBezTo>
                      <a:cubicBezTo>
                        <a:pt x="148" y="54"/>
                        <a:pt x="148" y="54"/>
                        <a:pt x="148" y="54"/>
                      </a:cubicBezTo>
                      <a:cubicBezTo>
                        <a:pt x="148" y="39"/>
                        <a:pt x="139" y="25"/>
                        <a:pt x="126" y="18"/>
                      </a:cubicBezTo>
                      <a:cubicBezTo>
                        <a:pt x="124" y="16"/>
                        <a:pt x="124" y="16"/>
                        <a:pt x="124" y="16"/>
                      </a:cubicBezTo>
                      <a:cubicBezTo>
                        <a:pt x="116" y="6"/>
                        <a:pt x="104" y="0"/>
                        <a:pt x="92" y="0"/>
                      </a:cubicBezTo>
                      <a:cubicBezTo>
                        <a:pt x="86" y="0"/>
                        <a:pt x="86" y="0"/>
                        <a:pt x="86" y="0"/>
                      </a:cubicBezTo>
                      <a:cubicBezTo>
                        <a:pt x="52" y="0"/>
                        <a:pt x="25" y="28"/>
                        <a:pt x="25" y="62"/>
                      </a:cubicBezTo>
                      <a:cubicBezTo>
                        <a:pt x="25" y="93"/>
                        <a:pt x="25" y="93"/>
                        <a:pt x="25" y="93"/>
                      </a:cubicBezTo>
                      <a:cubicBezTo>
                        <a:pt x="25" y="101"/>
                        <a:pt x="31" y="108"/>
                        <a:pt x="39" y="109"/>
                      </a:cubicBezTo>
                      <a:cubicBezTo>
                        <a:pt x="42" y="123"/>
                        <a:pt x="51" y="134"/>
                        <a:pt x="62" y="141"/>
                      </a:cubicBezTo>
                      <a:cubicBezTo>
                        <a:pt x="62" y="144"/>
                        <a:pt x="62" y="144"/>
                        <a:pt x="62" y="144"/>
                      </a:cubicBezTo>
                      <a:cubicBezTo>
                        <a:pt x="45" y="147"/>
                        <a:pt x="45" y="147"/>
                        <a:pt x="45" y="147"/>
                      </a:cubicBezTo>
                      <a:cubicBezTo>
                        <a:pt x="29" y="149"/>
                        <a:pt x="16" y="161"/>
                        <a:pt x="11" y="176"/>
                      </a:cubicBezTo>
                      <a:cubicBezTo>
                        <a:pt x="0" y="212"/>
                        <a:pt x="0" y="212"/>
                        <a:pt x="0" y="212"/>
                      </a:cubicBezTo>
                      <a:cubicBezTo>
                        <a:pt x="120" y="212"/>
                        <a:pt x="120" y="212"/>
                        <a:pt x="120" y="212"/>
                      </a:cubicBezTo>
                      <a:cubicBezTo>
                        <a:pt x="137" y="212"/>
                        <a:pt x="137" y="212"/>
                        <a:pt x="137" y="212"/>
                      </a:cubicBezTo>
                      <a:cubicBezTo>
                        <a:pt x="195" y="212"/>
                        <a:pt x="195" y="212"/>
                        <a:pt x="195" y="212"/>
                      </a:cubicBezTo>
                      <a:cubicBezTo>
                        <a:pt x="195" y="205"/>
                        <a:pt x="195" y="205"/>
                        <a:pt x="195" y="205"/>
                      </a:cubicBezTo>
                      <a:cubicBezTo>
                        <a:pt x="185" y="205"/>
                        <a:pt x="185" y="205"/>
                        <a:pt x="185" y="205"/>
                      </a:cubicBezTo>
                      <a:cubicBezTo>
                        <a:pt x="185" y="198"/>
                        <a:pt x="185" y="198"/>
                        <a:pt x="185" y="198"/>
                      </a:cubicBezTo>
                      <a:cubicBezTo>
                        <a:pt x="199" y="198"/>
                        <a:pt x="199" y="198"/>
                        <a:pt x="199" y="198"/>
                      </a:cubicBezTo>
                      <a:cubicBezTo>
                        <a:pt x="204" y="198"/>
                        <a:pt x="209" y="194"/>
                        <a:pt x="209" y="188"/>
                      </a:cubicBezTo>
                      <a:cubicBezTo>
                        <a:pt x="209" y="127"/>
                        <a:pt x="209" y="127"/>
                        <a:pt x="209" y="127"/>
                      </a:cubicBezTo>
                      <a:cubicBezTo>
                        <a:pt x="209" y="121"/>
                        <a:pt x="204" y="116"/>
                        <a:pt x="199" y="116"/>
                      </a:cubicBezTo>
                      <a:close/>
                      <a:moveTo>
                        <a:pt x="202" y="127"/>
                      </a:moveTo>
                      <a:cubicBezTo>
                        <a:pt x="202" y="178"/>
                        <a:pt x="202" y="178"/>
                        <a:pt x="202" y="178"/>
                      </a:cubicBezTo>
                      <a:cubicBezTo>
                        <a:pt x="113" y="178"/>
                        <a:pt x="113" y="178"/>
                        <a:pt x="113" y="178"/>
                      </a:cubicBezTo>
                      <a:cubicBezTo>
                        <a:pt x="113" y="127"/>
                        <a:pt x="113" y="127"/>
                        <a:pt x="113" y="127"/>
                      </a:cubicBezTo>
                      <a:cubicBezTo>
                        <a:pt x="113" y="125"/>
                        <a:pt x="115" y="123"/>
                        <a:pt x="117" y="123"/>
                      </a:cubicBezTo>
                      <a:cubicBezTo>
                        <a:pt x="199" y="123"/>
                        <a:pt x="199" y="123"/>
                        <a:pt x="199" y="123"/>
                      </a:cubicBezTo>
                      <a:cubicBezTo>
                        <a:pt x="201" y="123"/>
                        <a:pt x="202" y="125"/>
                        <a:pt x="202" y="127"/>
                      </a:cubicBezTo>
                      <a:close/>
                      <a:moveTo>
                        <a:pt x="53" y="162"/>
                      </a:moveTo>
                      <a:cubicBezTo>
                        <a:pt x="57" y="152"/>
                        <a:pt x="57" y="152"/>
                        <a:pt x="57" y="152"/>
                      </a:cubicBezTo>
                      <a:cubicBezTo>
                        <a:pt x="63" y="151"/>
                        <a:pt x="63" y="151"/>
                        <a:pt x="63" y="151"/>
                      </a:cubicBezTo>
                      <a:cubicBezTo>
                        <a:pt x="79" y="199"/>
                        <a:pt x="79" y="199"/>
                        <a:pt x="79" y="199"/>
                      </a:cubicBezTo>
                      <a:cubicBezTo>
                        <a:pt x="60" y="184"/>
                        <a:pt x="60" y="184"/>
                        <a:pt x="60" y="184"/>
                      </a:cubicBezTo>
                      <a:cubicBezTo>
                        <a:pt x="67" y="169"/>
                        <a:pt x="67" y="169"/>
                        <a:pt x="67" y="169"/>
                      </a:cubicBezTo>
                      <a:lnTo>
                        <a:pt x="53" y="162"/>
                      </a:lnTo>
                      <a:close/>
                      <a:moveTo>
                        <a:pt x="74" y="161"/>
                      </a:moveTo>
                      <a:cubicBezTo>
                        <a:pt x="76" y="162"/>
                        <a:pt x="78" y="163"/>
                        <a:pt x="80" y="164"/>
                      </a:cubicBezTo>
                      <a:cubicBezTo>
                        <a:pt x="77" y="170"/>
                        <a:pt x="77" y="170"/>
                        <a:pt x="77" y="170"/>
                      </a:cubicBezTo>
                      <a:lnTo>
                        <a:pt x="74" y="161"/>
                      </a:lnTo>
                      <a:close/>
                      <a:moveTo>
                        <a:pt x="86" y="167"/>
                      </a:moveTo>
                      <a:cubicBezTo>
                        <a:pt x="93" y="178"/>
                        <a:pt x="93" y="178"/>
                        <a:pt x="93" y="178"/>
                      </a:cubicBezTo>
                      <a:cubicBezTo>
                        <a:pt x="86" y="198"/>
                        <a:pt x="86" y="198"/>
                        <a:pt x="86" y="198"/>
                      </a:cubicBezTo>
                      <a:cubicBezTo>
                        <a:pt x="80" y="178"/>
                        <a:pt x="80" y="178"/>
                        <a:pt x="80" y="178"/>
                      </a:cubicBezTo>
                      <a:lnTo>
                        <a:pt x="86" y="167"/>
                      </a:lnTo>
                      <a:close/>
                      <a:moveTo>
                        <a:pt x="95" y="170"/>
                      </a:moveTo>
                      <a:cubicBezTo>
                        <a:pt x="92" y="164"/>
                        <a:pt x="92" y="164"/>
                        <a:pt x="92" y="164"/>
                      </a:cubicBezTo>
                      <a:cubicBezTo>
                        <a:pt x="94" y="163"/>
                        <a:pt x="96" y="162"/>
                        <a:pt x="98" y="161"/>
                      </a:cubicBezTo>
                      <a:lnTo>
                        <a:pt x="95" y="170"/>
                      </a:lnTo>
                      <a:close/>
                      <a:moveTo>
                        <a:pt x="103" y="146"/>
                      </a:moveTo>
                      <a:cubicBezTo>
                        <a:pt x="103" y="147"/>
                        <a:pt x="103" y="147"/>
                        <a:pt x="103" y="147"/>
                      </a:cubicBezTo>
                      <a:cubicBezTo>
                        <a:pt x="102" y="150"/>
                        <a:pt x="98" y="157"/>
                        <a:pt x="86" y="157"/>
                      </a:cubicBezTo>
                      <a:cubicBezTo>
                        <a:pt x="74" y="157"/>
                        <a:pt x="70" y="150"/>
                        <a:pt x="69" y="147"/>
                      </a:cubicBezTo>
                      <a:cubicBezTo>
                        <a:pt x="69" y="146"/>
                        <a:pt x="69" y="146"/>
                        <a:pt x="69" y="146"/>
                      </a:cubicBezTo>
                      <a:cubicBezTo>
                        <a:pt x="69" y="144"/>
                        <a:pt x="69" y="144"/>
                        <a:pt x="69" y="144"/>
                      </a:cubicBezTo>
                      <a:cubicBezTo>
                        <a:pt x="74" y="146"/>
                        <a:pt x="80" y="147"/>
                        <a:pt x="86" y="147"/>
                      </a:cubicBezTo>
                      <a:cubicBezTo>
                        <a:pt x="92" y="147"/>
                        <a:pt x="98" y="146"/>
                        <a:pt x="103" y="144"/>
                      </a:cubicBezTo>
                      <a:lnTo>
                        <a:pt x="103" y="146"/>
                      </a:lnTo>
                      <a:close/>
                      <a:moveTo>
                        <a:pt x="107" y="158"/>
                      </a:moveTo>
                      <a:cubicBezTo>
                        <a:pt x="107" y="188"/>
                        <a:pt x="107" y="188"/>
                        <a:pt x="107" y="188"/>
                      </a:cubicBezTo>
                      <a:cubicBezTo>
                        <a:pt x="107" y="188"/>
                        <a:pt x="107" y="188"/>
                        <a:pt x="107" y="188"/>
                      </a:cubicBezTo>
                      <a:cubicBezTo>
                        <a:pt x="93" y="199"/>
                        <a:pt x="93" y="199"/>
                        <a:pt x="93" y="199"/>
                      </a:cubicBezTo>
                      <a:lnTo>
                        <a:pt x="107" y="158"/>
                      </a:lnTo>
                      <a:close/>
                      <a:moveTo>
                        <a:pt x="93" y="82"/>
                      </a:moveTo>
                      <a:cubicBezTo>
                        <a:pt x="79" y="82"/>
                        <a:pt x="79" y="82"/>
                        <a:pt x="79" y="82"/>
                      </a:cubicBezTo>
                      <a:cubicBezTo>
                        <a:pt x="79" y="77"/>
                        <a:pt x="75" y="72"/>
                        <a:pt x="69" y="72"/>
                      </a:cubicBezTo>
                      <a:cubicBezTo>
                        <a:pt x="59" y="72"/>
                        <a:pt x="59" y="72"/>
                        <a:pt x="59" y="72"/>
                      </a:cubicBezTo>
                      <a:cubicBezTo>
                        <a:pt x="75" y="63"/>
                        <a:pt x="93" y="58"/>
                        <a:pt x="111" y="58"/>
                      </a:cubicBezTo>
                      <a:cubicBezTo>
                        <a:pt x="112" y="59"/>
                        <a:pt x="112" y="59"/>
                        <a:pt x="112" y="59"/>
                      </a:cubicBezTo>
                      <a:cubicBezTo>
                        <a:pt x="115" y="64"/>
                        <a:pt x="121" y="67"/>
                        <a:pt x="127" y="68"/>
                      </a:cubicBezTo>
                      <a:cubicBezTo>
                        <a:pt x="127" y="73"/>
                        <a:pt x="127" y="73"/>
                        <a:pt x="127" y="73"/>
                      </a:cubicBezTo>
                      <a:cubicBezTo>
                        <a:pt x="126" y="72"/>
                        <a:pt x="125" y="72"/>
                        <a:pt x="124" y="72"/>
                      </a:cubicBezTo>
                      <a:cubicBezTo>
                        <a:pt x="103" y="72"/>
                        <a:pt x="103" y="72"/>
                        <a:pt x="103" y="72"/>
                      </a:cubicBezTo>
                      <a:cubicBezTo>
                        <a:pt x="98" y="72"/>
                        <a:pt x="93" y="77"/>
                        <a:pt x="93" y="82"/>
                      </a:cubicBezTo>
                      <a:close/>
                      <a:moveTo>
                        <a:pt x="45" y="86"/>
                      </a:moveTo>
                      <a:cubicBezTo>
                        <a:pt x="45" y="82"/>
                        <a:pt x="45" y="82"/>
                        <a:pt x="45" y="82"/>
                      </a:cubicBezTo>
                      <a:cubicBezTo>
                        <a:pt x="45" y="81"/>
                        <a:pt x="46" y="81"/>
                        <a:pt x="46" y="80"/>
                      </a:cubicBezTo>
                      <a:cubicBezTo>
                        <a:pt x="47" y="79"/>
                        <a:pt x="47" y="79"/>
                        <a:pt x="47" y="79"/>
                      </a:cubicBezTo>
                      <a:cubicBezTo>
                        <a:pt x="48" y="79"/>
                        <a:pt x="48" y="79"/>
                        <a:pt x="49" y="79"/>
                      </a:cubicBezTo>
                      <a:cubicBezTo>
                        <a:pt x="69" y="79"/>
                        <a:pt x="69" y="79"/>
                        <a:pt x="69" y="79"/>
                      </a:cubicBezTo>
                      <a:cubicBezTo>
                        <a:pt x="71" y="79"/>
                        <a:pt x="73" y="80"/>
                        <a:pt x="73" y="82"/>
                      </a:cubicBezTo>
                      <a:cubicBezTo>
                        <a:pt x="73" y="89"/>
                        <a:pt x="73" y="89"/>
                        <a:pt x="73" y="89"/>
                      </a:cubicBezTo>
                      <a:cubicBezTo>
                        <a:pt x="73" y="91"/>
                        <a:pt x="71" y="93"/>
                        <a:pt x="69" y="93"/>
                      </a:cubicBezTo>
                      <a:cubicBezTo>
                        <a:pt x="49" y="93"/>
                        <a:pt x="49" y="93"/>
                        <a:pt x="49" y="93"/>
                      </a:cubicBezTo>
                      <a:cubicBezTo>
                        <a:pt x="47" y="93"/>
                        <a:pt x="45" y="91"/>
                        <a:pt x="45" y="89"/>
                      </a:cubicBezTo>
                      <a:lnTo>
                        <a:pt x="45" y="86"/>
                      </a:lnTo>
                      <a:close/>
                      <a:moveTo>
                        <a:pt x="100" y="82"/>
                      </a:moveTo>
                      <a:cubicBezTo>
                        <a:pt x="100" y="80"/>
                        <a:pt x="101" y="79"/>
                        <a:pt x="103" y="79"/>
                      </a:cubicBezTo>
                      <a:cubicBezTo>
                        <a:pt x="124" y="79"/>
                        <a:pt x="124" y="79"/>
                        <a:pt x="124" y="79"/>
                      </a:cubicBezTo>
                      <a:cubicBezTo>
                        <a:pt x="126" y="79"/>
                        <a:pt x="127" y="80"/>
                        <a:pt x="127" y="82"/>
                      </a:cubicBezTo>
                      <a:cubicBezTo>
                        <a:pt x="127" y="89"/>
                        <a:pt x="127" y="89"/>
                        <a:pt x="127" y="89"/>
                      </a:cubicBezTo>
                      <a:cubicBezTo>
                        <a:pt x="127" y="91"/>
                        <a:pt x="126" y="93"/>
                        <a:pt x="124" y="93"/>
                      </a:cubicBezTo>
                      <a:cubicBezTo>
                        <a:pt x="103" y="93"/>
                        <a:pt x="103" y="93"/>
                        <a:pt x="103" y="93"/>
                      </a:cubicBezTo>
                      <a:cubicBezTo>
                        <a:pt x="101" y="93"/>
                        <a:pt x="100" y="91"/>
                        <a:pt x="100" y="89"/>
                      </a:cubicBezTo>
                      <a:lnTo>
                        <a:pt x="100" y="82"/>
                      </a:lnTo>
                      <a:close/>
                      <a:moveTo>
                        <a:pt x="134" y="102"/>
                      </a:moveTo>
                      <a:cubicBezTo>
                        <a:pt x="134" y="101"/>
                        <a:pt x="134" y="100"/>
                        <a:pt x="134" y="99"/>
                      </a:cubicBezTo>
                      <a:cubicBezTo>
                        <a:pt x="134" y="89"/>
                        <a:pt x="134" y="89"/>
                        <a:pt x="134" y="89"/>
                      </a:cubicBezTo>
                      <a:cubicBezTo>
                        <a:pt x="134" y="83"/>
                        <a:pt x="134" y="83"/>
                        <a:pt x="134" y="83"/>
                      </a:cubicBezTo>
                      <a:cubicBezTo>
                        <a:pt x="138" y="84"/>
                        <a:pt x="141" y="88"/>
                        <a:pt x="141" y="93"/>
                      </a:cubicBezTo>
                      <a:cubicBezTo>
                        <a:pt x="141" y="97"/>
                        <a:pt x="138" y="101"/>
                        <a:pt x="134" y="102"/>
                      </a:cubicBezTo>
                      <a:close/>
                      <a:moveTo>
                        <a:pt x="86" y="7"/>
                      </a:moveTo>
                      <a:cubicBezTo>
                        <a:pt x="92" y="7"/>
                        <a:pt x="92" y="7"/>
                        <a:pt x="92" y="7"/>
                      </a:cubicBezTo>
                      <a:cubicBezTo>
                        <a:pt x="102" y="7"/>
                        <a:pt x="112" y="12"/>
                        <a:pt x="119" y="20"/>
                      </a:cubicBezTo>
                      <a:cubicBezTo>
                        <a:pt x="121" y="24"/>
                        <a:pt x="121" y="24"/>
                        <a:pt x="121" y="24"/>
                      </a:cubicBezTo>
                      <a:cubicBezTo>
                        <a:pt x="122" y="24"/>
                        <a:pt x="122" y="24"/>
                        <a:pt x="122" y="24"/>
                      </a:cubicBezTo>
                      <a:cubicBezTo>
                        <a:pt x="134" y="30"/>
                        <a:pt x="141" y="41"/>
                        <a:pt x="141" y="54"/>
                      </a:cubicBezTo>
                      <a:cubicBezTo>
                        <a:pt x="141" y="79"/>
                        <a:pt x="141" y="79"/>
                        <a:pt x="141" y="79"/>
                      </a:cubicBezTo>
                      <a:cubicBezTo>
                        <a:pt x="139" y="77"/>
                        <a:pt x="136" y="76"/>
                        <a:pt x="134" y="76"/>
                      </a:cubicBezTo>
                      <a:cubicBezTo>
                        <a:pt x="134" y="62"/>
                        <a:pt x="134" y="62"/>
                        <a:pt x="134" y="62"/>
                      </a:cubicBezTo>
                      <a:cubicBezTo>
                        <a:pt x="130" y="62"/>
                        <a:pt x="130" y="62"/>
                        <a:pt x="130" y="62"/>
                      </a:cubicBezTo>
                      <a:cubicBezTo>
                        <a:pt x="125" y="62"/>
                        <a:pt x="120" y="59"/>
                        <a:pt x="117" y="55"/>
                      </a:cubicBezTo>
                      <a:cubicBezTo>
                        <a:pt x="115" y="52"/>
                        <a:pt x="115" y="52"/>
                        <a:pt x="115" y="52"/>
                      </a:cubicBezTo>
                      <a:cubicBezTo>
                        <a:pt x="111" y="52"/>
                        <a:pt x="111" y="52"/>
                        <a:pt x="111" y="52"/>
                      </a:cubicBezTo>
                      <a:cubicBezTo>
                        <a:pt x="87" y="52"/>
                        <a:pt x="64" y="59"/>
                        <a:pt x="45" y="73"/>
                      </a:cubicBezTo>
                      <a:cubicBezTo>
                        <a:pt x="44" y="73"/>
                        <a:pt x="44" y="73"/>
                        <a:pt x="44" y="73"/>
                      </a:cubicBezTo>
                      <a:cubicBezTo>
                        <a:pt x="43" y="74"/>
                        <a:pt x="42" y="74"/>
                        <a:pt x="42" y="75"/>
                      </a:cubicBezTo>
                      <a:cubicBezTo>
                        <a:pt x="41" y="76"/>
                        <a:pt x="41" y="76"/>
                        <a:pt x="41" y="76"/>
                      </a:cubicBezTo>
                      <a:cubicBezTo>
                        <a:pt x="37" y="76"/>
                        <a:pt x="34" y="77"/>
                        <a:pt x="32" y="79"/>
                      </a:cubicBezTo>
                      <a:cubicBezTo>
                        <a:pt x="32" y="62"/>
                        <a:pt x="32" y="62"/>
                        <a:pt x="32" y="62"/>
                      </a:cubicBezTo>
                      <a:cubicBezTo>
                        <a:pt x="32" y="32"/>
                        <a:pt x="56" y="7"/>
                        <a:pt x="86" y="7"/>
                      </a:cubicBezTo>
                      <a:close/>
                      <a:moveTo>
                        <a:pt x="32" y="93"/>
                      </a:moveTo>
                      <a:cubicBezTo>
                        <a:pt x="32" y="88"/>
                        <a:pt x="34" y="84"/>
                        <a:pt x="38" y="83"/>
                      </a:cubicBezTo>
                      <a:cubicBezTo>
                        <a:pt x="38" y="86"/>
                        <a:pt x="38" y="86"/>
                        <a:pt x="38" y="86"/>
                      </a:cubicBezTo>
                      <a:cubicBezTo>
                        <a:pt x="38" y="89"/>
                        <a:pt x="38" y="89"/>
                        <a:pt x="38" y="89"/>
                      </a:cubicBezTo>
                      <a:cubicBezTo>
                        <a:pt x="38" y="99"/>
                        <a:pt x="38" y="99"/>
                        <a:pt x="38" y="99"/>
                      </a:cubicBezTo>
                      <a:cubicBezTo>
                        <a:pt x="38" y="100"/>
                        <a:pt x="39" y="101"/>
                        <a:pt x="39" y="102"/>
                      </a:cubicBezTo>
                      <a:cubicBezTo>
                        <a:pt x="35" y="101"/>
                        <a:pt x="32" y="97"/>
                        <a:pt x="32" y="93"/>
                      </a:cubicBezTo>
                      <a:close/>
                      <a:moveTo>
                        <a:pt x="45" y="99"/>
                      </a:moveTo>
                      <a:cubicBezTo>
                        <a:pt x="45" y="99"/>
                        <a:pt x="45" y="99"/>
                        <a:pt x="45" y="99"/>
                      </a:cubicBezTo>
                      <a:cubicBezTo>
                        <a:pt x="46" y="99"/>
                        <a:pt x="47" y="99"/>
                        <a:pt x="49" y="99"/>
                      </a:cubicBezTo>
                      <a:cubicBezTo>
                        <a:pt x="69" y="99"/>
                        <a:pt x="69" y="99"/>
                        <a:pt x="69" y="99"/>
                      </a:cubicBezTo>
                      <a:cubicBezTo>
                        <a:pt x="75" y="99"/>
                        <a:pt x="79" y="95"/>
                        <a:pt x="79" y="89"/>
                      </a:cubicBezTo>
                      <a:cubicBezTo>
                        <a:pt x="93" y="89"/>
                        <a:pt x="93" y="89"/>
                        <a:pt x="93" y="89"/>
                      </a:cubicBezTo>
                      <a:cubicBezTo>
                        <a:pt x="93" y="95"/>
                        <a:pt x="98" y="99"/>
                        <a:pt x="103" y="99"/>
                      </a:cubicBezTo>
                      <a:cubicBezTo>
                        <a:pt x="124" y="99"/>
                        <a:pt x="124" y="99"/>
                        <a:pt x="124" y="99"/>
                      </a:cubicBezTo>
                      <a:cubicBezTo>
                        <a:pt x="125" y="99"/>
                        <a:pt x="126" y="99"/>
                        <a:pt x="127" y="99"/>
                      </a:cubicBezTo>
                      <a:cubicBezTo>
                        <a:pt x="127" y="99"/>
                        <a:pt x="127" y="99"/>
                        <a:pt x="127" y="99"/>
                      </a:cubicBezTo>
                      <a:cubicBezTo>
                        <a:pt x="127" y="105"/>
                        <a:pt x="126" y="111"/>
                        <a:pt x="123" y="116"/>
                      </a:cubicBezTo>
                      <a:cubicBezTo>
                        <a:pt x="117" y="116"/>
                        <a:pt x="117" y="116"/>
                        <a:pt x="117" y="116"/>
                      </a:cubicBezTo>
                      <a:cubicBezTo>
                        <a:pt x="111" y="116"/>
                        <a:pt x="107" y="121"/>
                        <a:pt x="107" y="127"/>
                      </a:cubicBezTo>
                      <a:cubicBezTo>
                        <a:pt x="107" y="135"/>
                        <a:pt x="107" y="135"/>
                        <a:pt x="107" y="135"/>
                      </a:cubicBezTo>
                      <a:cubicBezTo>
                        <a:pt x="100" y="138"/>
                        <a:pt x="93" y="140"/>
                        <a:pt x="86" y="140"/>
                      </a:cubicBezTo>
                      <a:cubicBezTo>
                        <a:pt x="64" y="140"/>
                        <a:pt x="45" y="122"/>
                        <a:pt x="45" y="99"/>
                      </a:cubicBezTo>
                      <a:close/>
                      <a:moveTo>
                        <a:pt x="17" y="178"/>
                      </a:moveTo>
                      <a:cubicBezTo>
                        <a:pt x="21" y="165"/>
                        <a:pt x="33" y="156"/>
                        <a:pt x="46" y="154"/>
                      </a:cubicBezTo>
                      <a:cubicBezTo>
                        <a:pt x="49" y="153"/>
                        <a:pt x="49" y="153"/>
                        <a:pt x="49" y="153"/>
                      </a:cubicBezTo>
                      <a:cubicBezTo>
                        <a:pt x="44" y="166"/>
                        <a:pt x="44" y="166"/>
                        <a:pt x="44" y="166"/>
                      </a:cubicBezTo>
                      <a:cubicBezTo>
                        <a:pt x="58" y="172"/>
                        <a:pt x="58" y="172"/>
                        <a:pt x="58" y="172"/>
                      </a:cubicBezTo>
                      <a:cubicBezTo>
                        <a:pt x="51" y="186"/>
                        <a:pt x="51" y="186"/>
                        <a:pt x="51" y="186"/>
                      </a:cubicBezTo>
                      <a:cubicBezTo>
                        <a:pt x="76" y="205"/>
                        <a:pt x="76" y="205"/>
                        <a:pt x="76" y="205"/>
                      </a:cubicBezTo>
                      <a:cubicBezTo>
                        <a:pt x="42" y="205"/>
                        <a:pt x="42" y="205"/>
                        <a:pt x="42" y="205"/>
                      </a:cubicBezTo>
                      <a:cubicBezTo>
                        <a:pt x="45" y="182"/>
                        <a:pt x="45" y="182"/>
                        <a:pt x="45" y="182"/>
                      </a:cubicBezTo>
                      <a:cubicBezTo>
                        <a:pt x="38" y="181"/>
                        <a:pt x="38" y="181"/>
                        <a:pt x="38" y="181"/>
                      </a:cubicBezTo>
                      <a:cubicBezTo>
                        <a:pt x="35" y="205"/>
                        <a:pt x="35" y="205"/>
                        <a:pt x="35" y="205"/>
                      </a:cubicBezTo>
                      <a:cubicBezTo>
                        <a:pt x="9" y="205"/>
                        <a:pt x="9" y="205"/>
                        <a:pt x="9" y="205"/>
                      </a:cubicBezTo>
                      <a:lnTo>
                        <a:pt x="17" y="178"/>
                      </a:lnTo>
                      <a:close/>
                      <a:moveTo>
                        <a:pt x="96" y="205"/>
                      </a:moveTo>
                      <a:cubicBezTo>
                        <a:pt x="109" y="195"/>
                        <a:pt x="109" y="195"/>
                        <a:pt x="109" y="195"/>
                      </a:cubicBezTo>
                      <a:cubicBezTo>
                        <a:pt x="111" y="197"/>
                        <a:pt x="114" y="198"/>
                        <a:pt x="117" y="198"/>
                      </a:cubicBezTo>
                      <a:cubicBezTo>
                        <a:pt x="130" y="198"/>
                        <a:pt x="130" y="198"/>
                        <a:pt x="130" y="198"/>
                      </a:cubicBezTo>
                      <a:cubicBezTo>
                        <a:pt x="130" y="205"/>
                        <a:pt x="130" y="205"/>
                        <a:pt x="130" y="205"/>
                      </a:cubicBezTo>
                      <a:cubicBezTo>
                        <a:pt x="120" y="205"/>
                        <a:pt x="120" y="205"/>
                        <a:pt x="120" y="205"/>
                      </a:cubicBezTo>
                      <a:lnTo>
                        <a:pt x="96" y="205"/>
                      </a:lnTo>
                      <a:close/>
                      <a:moveTo>
                        <a:pt x="178" y="205"/>
                      </a:moveTo>
                      <a:cubicBezTo>
                        <a:pt x="137" y="205"/>
                        <a:pt x="137" y="205"/>
                        <a:pt x="137" y="205"/>
                      </a:cubicBezTo>
                      <a:cubicBezTo>
                        <a:pt x="137" y="205"/>
                        <a:pt x="137" y="205"/>
                        <a:pt x="137" y="205"/>
                      </a:cubicBezTo>
                      <a:cubicBezTo>
                        <a:pt x="137" y="198"/>
                        <a:pt x="137" y="198"/>
                        <a:pt x="137" y="198"/>
                      </a:cubicBezTo>
                      <a:cubicBezTo>
                        <a:pt x="178" y="198"/>
                        <a:pt x="178" y="198"/>
                        <a:pt x="178" y="198"/>
                      </a:cubicBezTo>
                      <a:lnTo>
                        <a:pt x="178" y="205"/>
                      </a:lnTo>
                      <a:close/>
                      <a:moveTo>
                        <a:pt x="199" y="191"/>
                      </a:moveTo>
                      <a:cubicBezTo>
                        <a:pt x="117" y="191"/>
                        <a:pt x="117" y="191"/>
                        <a:pt x="117" y="191"/>
                      </a:cubicBezTo>
                      <a:cubicBezTo>
                        <a:pt x="115" y="191"/>
                        <a:pt x="113" y="190"/>
                        <a:pt x="113" y="188"/>
                      </a:cubicBezTo>
                      <a:cubicBezTo>
                        <a:pt x="113" y="185"/>
                        <a:pt x="113" y="185"/>
                        <a:pt x="113" y="185"/>
                      </a:cubicBezTo>
                      <a:cubicBezTo>
                        <a:pt x="202" y="185"/>
                        <a:pt x="202" y="185"/>
                        <a:pt x="202" y="185"/>
                      </a:cubicBezTo>
                      <a:cubicBezTo>
                        <a:pt x="202" y="188"/>
                        <a:pt x="202" y="188"/>
                        <a:pt x="202" y="188"/>
                      </a:cubicBezTo>
                      <a:cubicBezTo>
                        <a:pt x="202" y="190"/>
                        <a:pt x="201" y="191"/>
                        <a:pt x="199" y="19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56" name="Freeform 15">
                  <a:extLst>
                    <a:ext uri="{FF2B5EF4-FFF2-40B4-BE49-F238E27FC236}">
                      <a16:creationId xmlns:a16="http://schemas.microsoft.com/office/drawing/2014/main" id="{6212B10F-D782-05E1-1DF7-ACECFAD6AB3E}"/>
                    </a:ext>
                  </a:extLst>
                </p:cNvPr>
                <p:cNvSpPr>
                  <a:spLocks/>
                </p:cNvSpPr>
                <p:nvPr userDrawn="1"/>
              </p:nvSpPr>
              <p:spPr bwMode="auto">
                <a:xfrm>
                  <a:off x="5821363" y="5654675"/>
                  <a:ext cx="107950" cy="34925"/>
                </a:xfrm>
                <a:custGeom>
                  <a:avLst/>
                  <a:gdLst>
                    <a:gd name="T0" fmla="*/ 34 w 34"/>
                    <a:gd name="T1" fmla="*/ 0 h 11"/>
                    <a:gd name="T2" fmla="*/ 27 w 34"/>
                    <a:gd name="T3" fmla="*/ 0 h 11"/>
                    <a:gd name="T4" fmla="*/ 24 w 34"/>
                    <a:gd name="T5" fmla="*/ 4 h 11"/>
                    <a:gd name="T6" fmla="*/ 10 w 34"/>
                    <a:gd name="T7" fmla="*/ 4 h 11"/>
                    <a:gd name="T8" fmla="*/ 7 w 34"/>
                    <a:gd name="T9" fmla="*/ 0 h 11"/>
                    <a:gd name="T10" fmla="*/ 0 w 34"/>
                    <a:gd name="T11" fmla="*/ 0 h 11"/>
                    <a:gd name="T12" fmla="*/ 10 w 34"/>
                    <a:gd name="T13" fmla="*/ 11 h 11"/>
                    <a:gd name="T14" fmla="*/ 24 w 34"/>
                    <a:gd name="T15" fmla="*/ 11 h 11"/>
                    <a:gd name="T16" fmla="*/ 34 w 34"/>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34" y="0"/>
                      </a:moveTo>
                      <a:cubicBezTo>
                        <a:pt x="27" y="0"/>
                        <a:pt x="27" y="0"/>
                        <a:pt x="27" y="0"/>
                      </a:cubicBezTo>
                      <a:cubicBezTo>
                        <a:pt x="27" y="2"/>
                        <a:pt x="26" y="4"/>
                        <a:pt x="24" y="4"/>
                      </a:cubicBezTo>
                      <a:cubicBezTo>
                        <a:pt x="10" y="4"/>
                        <a:pt x="10" y="4"/>
                        <a:pt x="10" y="4"/>
                      </a:cubicBezTo>
                      <a:cubicBezTo>
                        <a:pt x="8" y="4"/>
                        <a:pt x="7" y="2"/>
                        <a:pt x="7" y="0"/>
                      </a:cubicBezTo>
                      <a:cubicBezTo>
                        <a:pt x="0" y="0"/>
                        <a:pt x="0" y="0"/>
                        <a:pt x="0" y="0"/>
                      </a:cubicBezTo>
                      <a:cubicBezTo>
                        <a:pt x="0" y="6"/>
                        <a:pt x="5" y="11"/>
                        <a:pt x="10" y="11"/>
                      </a:cubicBezTo>
                      <a:cubicBezTo>
                        <a:pt x="24" y="11"/>
                        <a:pt x="24" y="11"/>
                        <a:pt x="24" y="11"/>
                      </a:cubicBezTo>
                      <a:cubicBezTo>
                        <a:pt x="30" y="11"/>
                        <a:pt x="34" y="6"/>
                        <a:pt x="34"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57" name="Rectangle 16">
                  <a:extLst>
                    <a:ext uri="{FF2B5EF4-FFF2-40B4-BE49-F238E27FC236}">
                      <a16:creationId xmlns:a16="http://schemas.microsoft.com/office/drawing/2014/main" id="{7E5CC2DB-D63D-B3C7-FE56-7907BCA34027}"/>
                    </a:ext>
                  </a:extLst>
                </p:cNvPr>
                <p:cNvSpPr>
                  <a:spLocks noChangeArrowheads="1"/>
                </p:cNvSpPr>
                <p:nvPr userDrawn="1"/>
              </p:nvSpPr>
              <p:spPr bwMode="auto">
                <a:xfrm>
                  <a:off x="5981700" y="5807075"/>
                  <a:ext cx="22225" cy="222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58" name="Rectangle 17">
                  <a:extLst>
                    <a:ext uri="{FF2B5EF4-FFF2-40B4-BE49-F238E27FC236}">
                      <a16:creationId xmlns:a16="http://schemas.microsoft.com/office/drawing/2014/main" id="{3C32ACE7-5E5D-4872-74AA-67C3CAB134D7}"/>
                    </a:ext>
                  </a:extLst>
                </p:cNvPr>
                <p:cNvSpPr>
                  <a:spLocks noChangeArrowheads="1"/>
                </p:cNvSpPr>
                <p:nvPr userDrawn="1"/>
              </p:nvSpPr>
              <p:spPr bwMode="auto">
                <a:xfrm>
                  <a:off x="6026150" y="5807075"/>
                  <a:ext cx="107950" cy="222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46" name="Group 28" descr="teacher icon">
                <a:extLst>
                  <a:ext uri="{FF2B5EF4-FFF2-40B4-BE49-F238E27FC236}">
                    <a16:creationId xmlns:a16="http://schemas.microsoft.com/office/drawing/2014/main" id="{F9FA2BFA-4C85-73F0-23AE-5C1C82FB2701}"/>
                  </a:ext>
                </a:extLst>
              </p:cNvPr>
              <p:cNvGrpSpPr/>
              <p:nvPr/>
            </p:nvGrpSpPr>
            <p:grpSpPr>
              <a:xfrm>
                <a:off x="528039" y="1360687"/>
                <a:ext cx="324643" cy="295957"/>
                <a:chOff x="2242191" y="6210300"/>
                <a:chExt cx="663474" cy="671513"/>
              </a:xfrm>
              <a:solidFill>
                <a:srgbClr val="2D86EA"/>
              </a:solidFill>
            </p:grpSpPr>
            <p:sp>
              <p:nvSpPr>
                <p:cNvPr id="47" name="Freeform 64">
                  <a:extLst>
                    <a:ext uri="{FF2B5EF4-FFF2-40B4-BE49-F238E27FC236}">
                      <a16:creationId xmlns:a16="http://schemas.microsoft.com/office/drawing/2014/main" id="{C39FF17F-3D50-8A01-0547-9C2797B2E1ED}"/>
                    </a:ext>
                  </a:extLst>
                </p:cNvPr>
                <p:cNvSpPr>
                  <a:spLocks noEditPoints="1"/>
                </p:cNvSpPr>
                <p:nvPr userDrawn="1"/>
              </p:nvSpPr>
              <p:spPr bwMode="auto">
                <a:xfrm>
                  <a:off x="2419539" y="6435725"/>
                  <a:ext cx="53838" cy="53975"/>
                </a:xfrm>
                <a:custGeom>
                  <a:avLst/>
                  <a:gdLst>
                    <a:gd name="T0" fmla="*/ 17 w 17"/>
                    <a:gd name="T1" fmla="*/ 9 h 17"/>
                    <a:gd name="T2" fmla="*/ 8 w 17"/>
                    <a:gd name="T3" fmla="*/ 0 h 17"/>
                    <a:gd name="T4" fmla="*/ 0 w 17"/>
                    <a:gd name="T5" fmla="*/ 9 h 17"/>
                    <a:gd name="T6" fmla="*/ 8 w 17"/>
                    <a:gd name="T7" fmla="*/ 17 h 17"/>
                    <a:gd name="T8" fmla="*/ 17 w 17"/>
                    <a:gd name="T9" fmla="*/ 9 h 17"/>
                    <a:gd name="T10" fmla="*/ 6 w 17"/>
                    <a:gd name="T11" fmla="*/ 9 h 17"/>
                    <a:gd name="T12" fmla="*/ 8 w 17"/>
                    <a:gd name="T13" fmla="*/ 7 h 17"/>
                    <a:gd name="T14" fmla="*/ 10 w 17"/>
                    <a:gd name="T15" fmla="*/ 9 h 17"/>
                    <a:gd name="T16" fmla="*/ 8 w 17"/>
                    <a:gd name="T17" fmla="*/ 10 h 17"/>
                    <a:gd name="T18" fmla="*/ 6 w 17"/>
                    <a:gd name="T19"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17" y="9"/>
                      </a:moveTo>
                      <a:cubicBezTo>
                        <a:pt x="17" y="4"/>
                        <a:pt x="13" y="0"/>
                        <a:pt x="8" y="0"/>
                      </a:cubicBezTo>
                      <a:cubicBezTo>
                        <a:pt x="3" y="0"/>
                        <a:pt x="0" y="4"/>
                        <a:pt x="0" y="9"/>
                      </a:cubicBezTo>
                      <a:cubicBezTo>
                        <a:pt x="0" y="13"/>
                        <a:pt x="3" y="17"/>
                        <a:pt x="8" y="17"/>
                      </a:cubicBezTo>
                      <a:cubicBezTo>
                        <a:pt x="13" y="17"/>
                        <a:pt x="17" y="13"/>
                        <a:pt x="17" y="9"/>
                      </a:cubicBezTo>
                      <a:close/>
                      <a:moveTo>
                        <a:pt x="6" y="9"/>
                      </a:moveTo>
                      <a:cubicBezTo>
                        <a:pt x="6" y="8"/>
                        <a:pt x="7" y="7"/>
                        <a:pt x="8" y="7"/>
                      </a:cubicBezTo>
                      <a:cubicBezTo>
                        <a:pt x="9" y="7"/>
                        <a:pt x="10" y="8"/>
                        <a:pt x="10" y="9"/>
                      </a:cubicBezTo>
                      <a:cubicBezTo>
                        <a:pt x="10" y="10"/>
                        <a:pt x="9" y="10"/>
                        <a:pt x="8" y="10"/>
                      </a:cubicBezTo>
                      <a:cubicBezTo>
                        <a:pt x="7" y="10"/>
                        <a:pt x="6" y="10"/>
                        <a:pt x="6"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48" name="Freeform 65">
                  <a:extLst>
                    <a:ext uri="{FF2B5EF4-FFF2-40B4-BE49-F238E27FC236}">
                      <a16:creationId xmlns:a16="http://schemas.microsoft.com/office/drawing/2014/main" id="{5FAA5A1D-42C8-48D4-CCB1-1A978DAA4C5F}"/>
                    </a:ext>
                  </a:extLst>
                </p:cNvPr>
                <p:cNvSpPr>
                  <a:spLocks noEditPoints="1"/>
                </p:cNvSpPr>
                <p:nvPr userDrawn="1"/>
              </p:nvSpPr>
              <p:spPr bwMode="auto">
                <a:xfrm>
                  <a:off x="2558884" y="6435725"/>
                  <a:ext cx="53838" cy="53975"/>
                </a:xfrm>
                <a:custGeom>
                  <a:avLst/>
                  <a:gdLst>
                    <a:gd name="T0" fmla="*/ 9 w 17"/>
                    <a:gd name="T1" fmla="*/ 0 h 17"/>
                    <a:gd name="T2" fmla="*/ 0 w 17"/>
                    <a:gd name="T3" fmla="*/ 9 h 17"/>
                    <a:gd name="T4" fmla="*/ 9 w 17"/>
                    <a:gd name="T5" fmla="*/ 17 h 17"/>
                    <a:gd name="T6" fmla="*/ 17 w 17"/>
                    <a:gd name="T7" fmla="*/ 9 h 17"/>
                    <a:gd name="T8" fmla="*/ 9 w 17"/>
                    <a:gd name="T9" fmla="*/ 0 h 17"/>
                    <a:gd name="T10" fmla="*/ 9 w 17"/>
                    <a:gd name="T11" fmla="*/ 10 h 17"/>
                    <a:gd name="T12" fmla="*/ 7 w 17"/>
                    <a:gd name="T13" fmla="*/ 9 h 17"/>
                    <a:gd name="T14" fmla="*/ 9 w 17"/>
                    <a:gd name="T15" fmla="*/ 7 h 17"/>
                    <a:gd name="T16" fmla="*/ 10 w 17"/>
                    <a:gd name="T17" fmla="*/ 9 h 17"/>
                    <a:gd name="T18" fmla="*/ 9 w 17"/>
                    <a:gd name="T19"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0"/>
                      </a:moveTo>
                      <a:cubicBezTo>
                        <a:pt x="4" y="0"/>
                        <a:pt x="0" y="4"/>
                        <a:pt x="0" y="9"/>
                      </a:cubicBezTo>
                      <a:cubicBezTo>
                        <a:pt x="0" y="13"/>
                        <a:pt x="4" y="17"/>
                        <a:pt x="9" y="17"/>
                      </a:cubicBezTo>
                      <a:cubicBezTo>
                        <a:pt x="13" y="17"/>
                        <a:pt x="17" y="13"/>
                        <a:pt x="17" y="9"/>
                      </a:cubicBezTo>
                      <a:cubicBezTo>
                        <a:pt x="17" y="4"/>
                        <a:pt x="13" y="0"/>
                        <a:pt x="9" y="0"/>
                      </a:cubicBezTo>
                      <a:close/>
                      <a:moveTo>
                        <a:pt x="9" y="10"/>
                      </a:moveTo>
                      <a:cubicBezTo>
                        <a:pt x="8" y="10"/>
                        <a:pt x="7" y="10"/>
                        <a:pt x="7" y="9"/>
                      </a:cubicBezTo>
                      <a:cubicBezTo>
                        <a:pt x="7" y="8"/>
                        <a:pt x="8" y="7"/>
                        <a:pt x="9" y="7"/>
                      </a:cubicBezTo>
                      <a:cubicBezTo>
                        <a:pt x="9" y="7"/>
                        <a:pt x="10" y="8"/>
                        <a:pt x="10" y="9"/>
                      </a:cubicBezTo>
                      <a:cubicBezTo>
                        <a:pt x="10" y="10"/>
                        <a:pt x="9" y="10"/>
                        <a:pt x="9"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49" name="Freeform 66">
                  <a:extLst>
                    <a:ext uri="{FF2B5EF4-FFF2-40B4-BE49-F238E27FC236}">
                      <a16:creationId xmlns:a16="http://schemas.microsoft.com/office/drawing/2014/main" id="{121A7744-742F-D9E6-67CA-72B6822DFF69}"/>
                    </a:ext>
                  </a:extLst>
                </p:cNvPr>
                <p:cNvSpPr>
                  <a:spLocks/>
                </p:cNvSpPr>
                <p:nvPr userDrawn="1"/>
              </p:nvSpPr>
              <p:spPr bwMode="auto">
                <a:xfrm>
                  <a:off x="2429040" y="6534150"/>
                  <a:ext cx="174181" cy="87313"/>
                </a:xfrm>
                <a:custGeom>
                  <a:avLst/>
                  <a:gdLst>
                    <a:gd name="T0" fmla="*/ 27 w 55"/>
                    <a:gd name="T1" fmla="*/ 20 h 27"/>
                    <a:gd name="T2" fmla="*/ 7 w 55"/>
                    <a:gd name="T3" fmla="*/ 0 h 27"/>
                    <a:gd name="T4" fmla="*/ 0 w 55"/>
                    <a:gd name="T5" fmla="*/ 0 h 27"/>
                    <a:gd name="T6" fmla="*/ 27 w 55"/>
                    <a:gd name="T7" fmla="*/ 27 h 27"/>
                    <a:gd name="T8" fmla="*/ 55 w 55"/>
                    <a:gd name="T9" fmla="*/ 0 h 27"/>
                    <a:gd name="T10" fmla="*/ 48 w 55"/>
                    <a:gd name="T11" fmla="*/ 0 h 27"/>
                    <a:gd name="T12" fmla="*/ 27 w 55"/>
                    <a:gd name="T13" fmla="*/ 20 h 27"/>
                  </a:gdLst>
                  <a:ahLst/>
                  <a:cxnLst>
                    <a:cxn ang="0">
                      <a:pos x="T0" y="T1"/>
                    </a:cxn>
                    <a:cxn ang="0">
                      <a:pos x="T2" y="T3"/>
                    </a:cxn>
                    <a:cxn ang="0">
                      <a:pos x="T4" y="T5"/>
                    </a:cxn>
                    <a:cxn ang="0">
                      <a:pos x="T6" y="T7"/>
                    </a:cxn>
                    <a:cxn ang="0">
                      <a:pos x="T8" y="T9"/>
                    </a:cxn>
                    <a:cxn ang="0">
                      <a:pos x="T10" y="T11"/>
                    </a:cxn>
                    <a:cxn ang="0">
                      <a:pos x="T12" y="T13"/>
                    </a:cxn>
                  </a:cxnLst>
                  <a:rect l="0" t="0" r="r" b="b"/>
                  <a:pathLst>
                    <a:path w="55" h="27">
                      <a:moveTo>
                        <a:pt x="27" y="20"/>
                      </a:moveTo>
                      <a:cubicBezTo>
                        <a:pt x="16" y="20"/>
                        <a:pt x="7" y="11"/>
                        <a:pt x="7" y="0"/>
                      </a:cubicBezTo>
                      <a:cubicBezTo>
                        <a:pt x="0" y="0"/>
                        <a:pt x="0" y="0"/>
                        <a:pt x="0" y="0"/>
                      </a:cubicBezTo>
                      <a:cubicBezTo>
                        <a:pt x="0" y="15"/>
                        <a:pt x="12" y="27"/>
                        <a:pt x="27" y="27"/>
                      </a:cubicBezTo>
                      <a:cubicBezTo>
                        <a:pt x="42" y="27"/>
                        <a:pt x="55" y="15"/>
                        <a:pt x="55" y="0"/>
                      </a:cubicBezTo>
                      <a:cubicBezTo>
                        <a:pt x="48" y="0"/>
                        <a:pt x="48" y="0"/>
                        <a:pt x="48" y="0"/>
                      </a:cubicBezTo>
                      <a:cubicBezTo>
                        <a:pt x="48" y="11"/>
                        <a:pt x="39" y="20"/>
                        <a:pt x="27"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50" name="Freeform 67">
                  <a:extLst>
                    <a:ext uri="{FF2B5EF4-FFF2-40B4-BE49-F238E27FC236}">
                      <a16:creationId xmlns:a16="http://schemas.microsoft.com/office/drawing/2014/main" id="{DDF5B754-097D-09AE-AB99-270BED8FD64F}"/>
                    </a:ext>
                  </a:extLst>
                </p:cNvPr>
                <p:cNvSpPr>
                  <a:spLocks noEditPoints="1"/>
                </p:cNvSpPr>
                <p:nvPr userDrawn="1"/>
              </p:nvSpPr>
              <p:spPr bwMode="auto">
                <a:xfrm>
                  <a:off x="2720398" y="6565900"/>
                  <a:ext cx="140929" cy="87313"/>
                </a:xfrm>
                <a:custGeom>
                  <a:avLst/>
                  <a:gdLst>
                    <a:gd name="T0" fmla="*/ 0 w 89"/>
                    <a:gd name="T1" fmla="*/ 55 h 55"/>
                    <a:gd name="T2" fmla="*/ 89 w 89"/>
                    <a:gd name="T3" fmla="*/ 55 h 55"/>
                    <a:gd name="T4" fmla="*/ 89 w 89"/>
                    <a:gd name="T5" fmla="*/ 0 h 55"/>
                    <a:gd name="T6" fmla="*/ 0 w 89"/>
                    <a:gd name="T7" fmla="*/ 0 h 55"/>
                    <a:gd name="T8" fmla="*/ 0 w 89"/>
                    <a:gd name="T9" fmla="*/ 55 h 55"/>
                    <a:gd name="T10" fmla="*/ 14 w 89"/>
                    <a:gd name="T11" fmla="*/ 15 h 55"/>
                    <a:gd name="T12" fmla="*/ 77 w 89"/>
                    <a:gd name="T13" fmla="*/ 15 h 55"/>
                    <a:gd name="T14" fmla="*/ 77 w 89"/>
                    <a:gd name="T15" fmla="*/ 43 h 55"/>
                    <a:gd name="T16" fmla="*/ 14 w 89"/>
                    <a:gd name="T17" fmla="*/ 43 h 55"/>
                    <a:gd name="T18" fmla="*/ 14 w 89"/>
                    <a:gd name="T19" fmla="*/ 1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55">
                      <a:moveTo>
                        <a:pt x="0" y="55"/>
                      </a:moveTo>
                      <a:lnTo>
                        <a:pt x="89" y="55"/>
                      </a:lnTo>
                      <a:lnTo>
                        <a:pt x="89" y="0"/>
                      </a:lnTo>
                      <a:lnTo>
                        <a:pt x="0" y="0"/>
                      </a:lnTo>
                      <a:lnTo>
                        <a:pt x="0" y="55"/>
                      </a:lnTo>
                      <a:close/>
                      <a:moveTo>
                        <a:pt x="14" y="15"/>
                      </a:moveTo>
                      <a:lnTo>
                        <a:pt x="77" y="15"/>
                      </a:lnTo>
                      <a:lnTo>
                        <a:pt x="77" y="43"/>
                      </a:lnTo>
                      <a:lnTo>
                        <a:pt x="14" y="43"/>
                      </a:lnTo>
                      <a:lnTo>
                        <a:pt x="14" y="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51" name="Rectangle 68">
                  <a:extLst>
                    <a:ext uri="{FF2B5EF4-FFF2-40B4-BE49-F238E27FC236}">
                      <a16:creationId xmlns:a16="http://schemas.microsoft.com/office/drawing/2014/main" id="{3E75A81C-E781-D23A-B319-07F417177FE1}"/>
                    </a:ext>
                  </a:extLst>
                </p:cNvPr>
                <p:cNvSpPr>
                  <a:spLocks noChangeArrowheads="1"/>
                </p:cNvSpPr>
                <p:nvPr userDrawn="1"/>
              </p:nvSpPr>
              <p:spPr bwMode="auto">
                <a:xfrm>
                  <a:off x="2720398" y="6675438"/>
                  <a:ext cx="22169" cy="222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52" name="Rectangle 69">
                  <a:extLst>
                    <a:ext uri="{FF2B5EF4-FFF2-40B4-BE49-F238E27FC236}">
                      <a16:creationId xmlns:a16="http://schemas.microsoft.com/office/drawing/2014/main" id="{8AE0D01D-6FE6-0CFF-09C3-A64E3F809D64}"/>
                    </a:ext>
                  </a:extLst>
                </p:cNvPr>
                <p:cNvSpPr>
                  <a:spLocks noChangeArrowheads="1"/>
                </p:cNvSpPr>
                <p:nvPr userDrawn="1"/>
              </p:nvSpPr>
              <p:spPr bwMode="auto">
                <a:xfrm>
                  <a:off x="2764735" y="6675438"/>
                  <a:ext cx="96592" cy="222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53" name="Rectangle 70">
                  <a:extLst>
                    <a:ext uri="{FF2B5EF4-FFF2-40B4-BE49-F238E27FC236}">
                      <a16:creationId xmlns:a16="http://schemas.microsoft.com/office/drawing/2014/main" id="{A34B5604-121A-7376-1726-5085E1A62863}"/>
                    </a:ext>
                  </a:extLst>
                </p:cNvPr>
                <p:cNvSpPr>
                  <a:spLocks noChangeArrowheads="1"/>
                </p:cNvSpPr>
                <p:nvPr userDrawn="1"/>
              </p:nvSpPr>
              <p:spPr bwMode="auto">
                <a:xfrm>
                  <a:off x="2720398" y="6719888"/>
                  <a:ext cx="140929" cy="222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54" name="Freeform 71">
                  <a:extLst>
                    <a:ext uri="{FF2B5EF4-FFF2-40B4-BE49-F238E27FC236}">
                      <a16:creationId xmlns:a16="http://schemas.microsoft.com/office/drawing/2014/main" id="{BA3320FB-E34B-A6EB-969F-7FC96C0F0FC8}"/>
                    </a:ext>
                  </a:extLst>
                </p:cNvPr>
                <p:cNvSpPr>
                  <a:spLocks noEditPoints="1"/>
                </p:cNvSpPr>
                <p:nvPr userDrawn="1"/>
              </p:nvSpPr>
              <p:spPr bwMode="auto">
                <a:xfrm>
                  <a:off x="2242191" y="6210300"/>
                  <a:ext cx="663474" cy="671513"/>
                </a:xfrm>
                <a:custGeom>
                  <a:avLst/>
                  <a:gdLst>
                    <a:gd name="T0" fmla="*/ 148 w 209"/>
                    <a:gd name="T1" fmla="*/ 92 h 211"/>
                    <a:gd name="T2" fmla="*/ 86 w 209"/>
                    <a:gd name="T3" fmla="*/ 0 h 211"/>
                    <a:gd name="T4" fmla="*/ 13 w 209"/>
                    <a:gd name="T5" fmla="*/ 133 h 211"/>
                    <a:gd name="T6" fmla="*/ 29 w 209"/>
                    <a:gd name="T7" fmla="*/ 149 h 211"/>
                    <a:gd name="T8" fmla="*/ 131 w 209"/>
                    <a:gd name="T9" fmla="*/ 211 h 211"/>
                    <a:gd name="T10" fmla="*/ 202 w 209"/>
                    <a:gd name="T11" fmla="*/ 197 h 211"/>
                    <a:gd name="T12" fmla="*/ 209 w 209"/>
                    <a:gd name="T13" fmla="*/ 105 h 211"/>
                    <a:gd name="T14" fmla="*/ 131 w 209"/>
                    <a:gd name="T15" fmla="*/ 184 h 211"/>
                    <a:gd name="T16" fmla="*/ 137 w 209"/>
                    <a:gd name="T17" fmla="*/ 105 h 211"/>
                    <a:gd name="T18" fmla="*/ 57 w 209"/>
                    <a:gd name="T19" fmla="*/ 151 h 211"/>
                    <a:gd name="T20" fmla="*/ 67 w 209"/>
                    <a:gd name="T21" fmla="*/ 169 h 211"/>
                    <a:gd name="T22" fmla="*/ 117 w 209"/>
                    <a:gd name="T23" fmla="*/ 126 h 211"/>
                    <a:gd name="T24" fmla="*/ 49 w 209"/>
                    <a:gd name="T25" fmla="*/ 77 h 211"/>
                    <a:gd name="T26" fmla="*/ 127 w 209"/>
                    <a:gd name="T27" fmla="*/ 99 h 211"/>
                    <a:gd name="T28" fmla="*/ 117 w 209"/>
                    <a:gd name="T29" fmla="*/ 176 h 211"/>
                    <a:gd name="T30" fmla="*/ 88 w 209"/>
                    <a:gd name="T31" fmla="*/ 191 h 211"/>
                    <a:gd name="T32" fmla="*/ 93 w 209"/>
                    <a:gd name="T33" fmla="*/ 177 h 211"/>
                    <a:gd name="T34" fmla="*/ 117 w 209"/>
                    <a:gd name="T35" fmla="*/ 151 h 211"/>
                    <a:gd name="T36" fmla="*/ 86 w 209"/>
                    <a:gd name="T37" fmla="*/ 146 h 211"/>
                    <a:gd name="T38" fmla="*/ 86 w 209"/>
                    <a:gd name="T39" fmla="*/ 156 h 211"/>
                    <a:gd name="T40" fmla="*/ 86 w 209"/>
                    <a:gd name="T41" fmla="*/ 146 h 211"/>
                    <a:gd name="T42" fmla="*/ 96 w 209"/>
                    <a:gd name="T43" fmla="*/ 169 h 211"/>
                    <a:gd name="T44" fmla="*/ 110 w 209"/>
                    <a:gd name="T45" fmla="*/ 143 h 211"/>
                    <a:gd name="T46" fmla="*/ 74 w 209"/>
                    <a:gd name="T47" fmla="*/ 161 h 211"/>
                    <a:gd name="T48" fmla="*/ 119 w 209"/>
                    <a:gd name="T49" fmla="*/ 204 h 211"/>
                    <a:gd name="T50" fmla="*/ 134 w 209"/>
                    <a:gd name="T51" fmla="*/ 99 h 211"/>
                    <a:gd name="T52" fmla="*/ 86 w 209"/>
                    <a:gd name="T53" fmla="*/ 6 h 211"/>
                    <a:gd name="T54" fmla="*/ 120 w 209"/>
                    <a:gd name="T55" fmla="*/ 30 h 211"/>
                    <a:gd name="T56" fmla="*/ 134 w 209"/>
                    <a:gd name="T57" fmla="*/ 61 h 211"/>
                    <a:gd name="T58" fmla="*/ 112 w 209"/>
                    <a:gd name="T59" fmla="*/ 51 h 211"/>
                    <a:gd name="T60" fmla="*/ 32 w 209"/>
                    <a:gd name="T61" fmla="*/ 61 h 211"/>
                    <a:gd name="T62" fmla="*/ 39 w 209"/>
                    <a:gd name="T63" fmla="*/ 101 h 211"/>
                    <a:gd name="T64" fmla="*/ 35 w 209"/>
                    <a:gd name="T65" fmla="*/ 132 h 211"/>
                    <a:gd name="T66" fmla="*/ 16 w 209"/>
                    <a:gd name="T67" fmla="*/ 140 h 211"/>
                    <a:gd name="T68" fmla="*/ 40 w 209"/>
                    <a:gd name="T69" fmla="*/ 109 h 211"/>
                    <a:gd name="T70" fmla="*/ 37 w 209"/>
                    <a:gd name="T71" fmla="*/ 148 h 211"/>
                    <a:gd name="T72" fmla="*/ 50 w 209"/>
                    <a:gd name="T73" fmla="*/ 152 h 211"/>
                    <a:gd name="T74" fmla="*/ 76 w 209"/>
                    <a:gd name="T75" fmla="*/ 204 h 211"/>
                    <a:gd name="T76" fmla="*/ 36 w 209"/>
                    <a:gd name="T77" fmla="*/ 204 h 211"/>
                    <a:gd name="T78" fmla="*/ 134 w 209"/>
                    <a:gd name="T79" fmla="*/ 204 h 211"/>
                    <a:gd name="T80" fmla="*/ 197 w 209"/>
                    <a:gd name="T81" fmla="*/ 191 h 211"/>
                    <a:gd name="T82" fmla="*/ 144 w 209"/>
                    <a:gd name="T83" fmla="*/ 184 h 211"/>
                    <a:gd name="T84" fmla="*/ 202 w 209"/>
                    <a:gd name="T85" fmla="*/ 184 h 211"/>
                    <a:gd name="T86" fmla="*/ 202 w 209"/>
                    <a:gd name="T87" fmla="*/ 44 h 211"/>
                    <a:gd name="T88" fmla="*/ 202 w 209"/>
                    <a:gd name="T89" fmla="*/ 58 h 211"/>
                    <a:gd name="T90" fmla="*/ 202 w 209"/>
                    <a:gd name="T91" fmla="*/ 71 h 211"/>
                    <a:gd name="T92" fmla="*/ 202 w 209"/>
                    <a:gd name="T93" fmla="*/ 85 h 211"/>
                    <a:gd name="T94" fmla="*/ 202 w 209"/>
                    <a:gd name="T95" fmla="*/ 9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9" h="211">
                      <a:moveTo>
                        <a:pt x="175" y="30"/>
                      </a:moveTo>
                      <a:cubicBezTo>
                        <a:pt x="175" y="99"/>
                        <a:pt x="175" y="99"/>
                        <a:pt x="175" y="99"/>
                      </a:cubicBezTo>
                      <a:cubicBezTo>
                        <a:pt x="146" y="99"/>
                        <a:pt x="146" y="99"/>
                        <a:pt x="146" y="99"/>
                      </a:cubicBezTo>
                      <a:cubicBezTo>
                        <a:pt x="147" y="96"/>
                        <a:pt x="148" y="94"/>
                        <a:pt x="148" y="92"/>
                      </a:cubicBezTo>
                      <a:cubicBezTo>
                        <a:pt x="148" y="51"/>
                        <a:pt x="148" y="51"/>
                        <a:pt x="148" y="51"/>
                      </a:cubicBezTo>
                      <a:cubicBezTo>
                        <a:pt x="148" y="37"/>
                        <a:pt x="137" y="25"/>
                        <a:pt x="123" y="24"/>
                      </a:cubicBezTo>
                      <a:cubicBezTo>
                        <a:pt x="120" y="10"/>
                        <a:pt x="107" y="0"/>
                        <a:pt x="93" y="0"/>
                      </a:cubicBezTo>
                      <a:cubicBezTo>
                        <a:pt x="86" y="0"/>
                        <a:pt x="86" y="0"/>
                        <a:pt x="86" y="0"/>
                      </a:cubicBezTo>
                      <a:cubicBezTo>
                        <a:pt x="53" y="0"/>
                        <a:pt x="25" y="27"/>
                        <a:pt x="25" y="61"/>
                      </a:cubicBezTo>
                      <a:cubicBezTo>
                        <a:pt x="25" y="92"/>
                        <a:pt x="25" y="92"/>
                        <a:pt x="25" y="92"/>
                      </a:cubicBezTo>
                      <a:cubicBezTo>
                        <a:pt x="25" y="109"/>
                        <a:pt x="25" y="109"/>
                        <a:pt x="25" y="109"/>
                      </a:cubicBezTo>
                      <a:cubicBezTo>
                        <a:pt x="25" y="119"/>
                        <a:pt x="21" y="128"/>
                        <a:pt x="13" y="133"/>
                      </a:cubicBezTo>
                      <a:cubicBezTo>
                        <a:pt x="7" y="139"/>
                        <a:pt x="7" y="139"/>
                        <a:pt x="7" y="139"/>
                      </a:cubicBezTo>
                      <a:cubicBezTo>
                        <a:pt x="8" y="141"/>
                        <a:pt x="8" y="141"/>
                        <a:pt x="8" y="141"/>
                      </a:cubicBezTo>
                      <a:cubicBezTo>
                        <a:pt x="8" y="141"/>
                        <a:pt x="13" y="150"/>
                        <a:pt x="25" y="150"/>
                      </a:cubicBezTo>
                      <a:cubicBezTo>
                        <a:pt x="27" y="150"/>
                        <a:pt x="28" y="149"/>
                        <a:pt x="29" y="149"/>
                      </a:cubicBezTo>
                      <a:cubicBezTo>
                        <a:pt x="28" y="151"/>
                        <a:pt x="27" y="153"/>
                        <a:pt x="26" y="154"/>
                      </a:cubicBezTo>
                      <a:cubicBezTo>
                        <a:pt x="19" y="159"/>
                        <a:pt x="14" y="167"/>
                        <a:pt x="11" y="175"/>
                      </a:cubicBezTo>
                      <a:cubicBezTo>
                        <a:pt x="0" y="211"/>
                        <a:pt x="0" y="211"/>
                        <a:pt x="0" y="211"/>
                      </a:cubicBezTo>
                      <a:cubicBezTo>
                        <a:pt x="131" y="211"/>
                        <a:pt x="131" y="211"/>
                        <a:pt x="131" y="211"/>
                      </a:cubicBezTo>
                      <a:cubicBezTo>
                        <a:pt x="134" y="211"/>
                        <a:pt x="134" y="211"/>
                        <a:pt x="134" y="211"/>
                      </a:cubicBezTo>
                      <a:cubicBezTo>
                        <a:pt x="209" y="211"/>
                        <a:pt x="209" y="211"/>
                        <a:pt x="209" y="211"/>
                      </a:cubicBezTo>
                      <a:cubicBezTo>
                        <a:pt x="209" y="204"/>
                        <a:pt x="209" y="204"/>
                        <a:pt x="209" y="204"/>
                      </a:cubicBezTo>
                      <a:cubicBezTo>
                        <a:pt x="205" y="204"/>
                        <a:pt x="202" y="201"/>
                        <a:pt x="202" y="197"/>
                      </a:cubicBezTo>
                      <a:cubicBezTo>
                        <a:pt x="202" y="194"/>
                        <a:pt x="205" y="191"/>
                        <a:pt x="209" y="191"/>
                      </a:cubicBezTo>
                      <a:cubicBezTo>
                        <a:pt x="209" y="187"/>
                        <a:pt x="209" y="187"/>
                        <a:pt x="209" y="187"/>
                      </a:cubicBezTo>
                      <a:cubicBezTo>
                        <a:pt x="209" y="184"/>
                        <a:pt x="209" y="184"/>
                        <a:pt x="209" y="184"/>
                      </a:cubicBezTo>
                      <a:cubicBezTo>
                        <a:pt x="209" y="105"/>
                        <a:pt x="209" y="105"/>
                        <a:pt x="209" y="105"/>
                      </a:cubicBezTo>
                      <a:cubicBezTo>
                        <a:pt x="209" y="99"/>
                        <a:pt x="209" y="99"/>
                        <a:pt x="209" y="99"/>
                      </a:cubicBezTo>
                      <a:cubicBezTo>
                        <a:pt x="209" y="30"/>
                        <a:pt x="209" y="30"/>
                        <a:pt x="209" y="30"/>
                      </a:cubicBezTo>
                      <a:lnTo>
                        <a:pt x="175" y="30"/>
                      </a:lnTo>
                      <a:close/>
                      <a:moveTo>
                        <a:pt x="131" y="184"/>
                      </a:moveTo>
                      <a:cubicBezTo>
                        <a:pt x="128" y="184"/>
                        <a:pt x="126" y="184"/>
                        <a:pt x="124" y="186"/>
                      </a:cubicBezTo>
                      <a:cubicBezTo>
                        <a:pt x="124" y="113"/>
                        <a:pt x="124" y="113"/>
                        <a:pt x="124" y="113"/>
                      </a:cubicBezTo>
                      <a:cubicBezTo>
                        <a:pt x="124" y="109"/>
                        <a:pt x="127" y="105"/>
                        <a:pt x="131" y="105"/>
                      </a:cubicBezTo>
                      <a:cubicBezTo>
                        <a:pt x="137" y="105"/>
                        <a:pt x="137" y="105"/>
                        <a:pt x="137" y="105"/>
                      </a:cubicBezTo>
                      <a:cubicBezTo>
                        <a:pt x="137" y="184"/>
                        <a:pt x="137" y="184"/>
                        <a:pt x="137" y="184"/>
                      </a:cubicBezTo>
                      <a:lnTo>
                        <a:pt x="131" y="184"/>
                      </a:lnTo>
                      <a:close/>
                      <a:moveTo>
                        <a:pt x="53" y="162"/>
                      </a:moveTo>
                      <a:cubicBezTo>
                        <a:pt x="57" y="151"/>
                        <a:pt x="57" y="151"/>
                        <a:pt x="57" y="151"/>
                      </a:cubicBezTo>
                      <a:cubicBezTo>
                        <a:pt x="64" y="150"/>
                        <a:pt x="64" y="150"/>
                        <a:pt x="64" y="150"/>
                      </a:cubicBezTo>
                      <a:cubicBezTo>
                        <a:pt x="80" y="198"/>
                        <a:pt x="80" y="198"/>
                        <a:pt x="80" y="198"/>
                      </a:cubicBezTo>
                      <a:cubicBezTo>
                        <a:pt x="60" y="183"/>
                        <a:pt x="60" y="183"/>
                        <a:pt x="60" y="183"/>
                      </a:cubicBezTo>
                      <a:cubicBezTo>
                        <a:pt x="67" y="169"/>
                        <a:pt x="67" y="169"/>
                        <a:pt x="67" y="169"/>
                      </a:cubicBezTo>
                      <a:lnTo>
                        <a:pt x="53" y="162"/>
                      </a:lnTo>
                      <a:close/>
                      <a:moveTo>
                        <a:pt x="127" y="99"/>
                      </a:moveTo>
                      <a:cubicBezTo>
                        <a:pt x="121" y="101"/>
                        <a:pt x="117" y="106"/>
                        <a:pt x="117" y="113"/>
                      </a:cubicBezTo>
                      <a:cubicBezTo>
                        <a:pt x="117" y="126"/>
                        <a:pt x="117" y="126"/>
                        <a:pt x="117" y="126"/>
                      </a:cubicBezTo>
                      <a:cubicBezTo>
                        <a:pt x="109" y="134"/>
                        <a:pt x="98" y="139"/>
                        <a:pt x="86" y="139"/>
                      </a:cubicBezTo>
                      <a:cubicBezTo>
                        <a:pt x="64" y="139"/>
                        <a:pt x="45" y="121"/>
                        <a:pt x="45" y="99"/>
                      </a:cubicBezTo>
                      <a:cubicBezTo>
                        <a:pt x="45" y="80"/>
                        <a:pt x="45" y="80"/>
                        <a:pt x="45" y="80"/>
                      </a:cubicBezTo>
                      <a:cubicBezTo>
                        <a:pt x="49" y="77"/>
                        <a:pt x="49" y="77"/>
                        <a:pt x="49" y="77"/>
                      </a:cubicBezTo>
                      <a:cubicBezTo>
                        <a:pt x="67" y="64"/>
                        <a:pt x="89" y="58"/>
                        <a:pt x="112" y="58"/>
                      </a:cubicBezTo>
                      <a:cubicBezTo>
                        <a:pt x="112" y="58"/>
                        <a:pt x="112" y="58"/>
                        <a:pt x="112" y="58"/>
                      </a:cubicBezTo>
                      <a:cubicBezTo>
                        <a:pt x="115" y="63"/>
                        <a:pt x="121" y="67"/>
                        <a:pt x="127" y="68"/>
                      </a:cubicBezTo>
                      <a:cubicBezTo>
                        <a:pt x="127" y="99"/>
                        <a:pt x="127" y="99"/>
                        <a:pt x="127" y="99"/>
                      </a:cubicBezTo>
                      <a:close/>
                      <a:moveTo>
                        <a:pt x="117" y="176"/>
                      </a:moveTo>
                      <a:cubicBezTo>
                        <a:pt x="115" y="172"/>
                        <a:pt x="115" y="172"/>
                        <a:pt x="115" y="172"/>
                      </a:cubicBezTo>
                      <a:cubicBezTo>
                        <a:pt x="117" y="171"/>
                        <a:pt x="117" y="171"/>
                        <a:pt x="117" y="171"/>
                      </a:cubicBezTo>
                      <a:lnTo>
                        <a:pt x="117" y="176"/>
                      </a:lnTo>
                      <a:close/>
                      <a:moveTo>
                        <a:pt x="113" y="183"/>
                      </a:moveTo>
                      <a:cubicBezTo>
                        <a:pt x="93" y="198"/>
                        <a:pt x="93" y="198"/>
                        <a:pt x="93" y="198"/>
                      </a:cubicBezTo>
                      <a:cubicBezTo>
                        <a:pt x="95" y="193"/>
                        <a:pt x="95" y="193"/>
                        <a:pt x="95" y="193"/>
                      </a:cubicBezTo>
                      <a:cubicBezTo>
                        <a:pt x="88" y="191"/>
                        <a:pt x="88" y="191"/>
                        <a:pt x="88" y="191"/>
                      </a:cubicBezTo>
                      <a:cubicBezTo>
                        <a:pt x="86" y="197"/>
                        <a:pt x="86" y="197"/>
                        <a:pt x="86" y="197"/>
                      </a:cubicBezTo>
                      <a:cubicBezTo>
                        <a:pt x="80" y="177"/>
                        <a:pt x="80" y="177"/>
                        <a:pt x="80" y="177"/>
                      </a:cubicBezTo>
                      <a:cubicBezTo>
                        <a:pt x="86" y="167"/>
                        <a:pt x="86" y="167"/>
                        <a:pt x="86" y="167"/>
                      </a:cubicBezTo>
                      <a:cubicBezTo>
                        <a:pt x="93" y="177"/>
                        <a:pt x="93" y="177"/>
                        <a:pt x="93" y="177"/>
                      </a:cubicBezTo>
                      <a:cubicBezTo>
                        <a:pt x="90" y="185"/>
                        <a:pt x="90" y="185"/>
                        <a:pt x="90" y="185"/>
                      </a:cubicBezTo>
                      <a:cubicBezTo>
                        <a:pt x="97" y="187"/>
                        <a:pt x="97" y="187"/>
                        <a:pt x="97" y="187"/>
                      </a:cubicBezTo>
                      <a:cubicBezTo>
                        <a:pt x="109" y="150"/>
                        <a:pt x="109" y="150"/>
                        <a:pt x="109" y="150"/>
                      </a:cubicBezTo>
                      <a:cubicBezTo>
                        <a:pt x="117" y="151"/>
                        <a:pt x="117" y="151"/>
                        <a:pt x="117" y="151"/>
                      </a:cubicBezTo>
                      <a:cubicBezTo>
                        <a:pt x="117" y="163"/>
                        <a:pt x="117" y="163"/>
                        <a:pt x="117" y="163"/>
                      </a:cubicBezTo>
                      <a:cubicBezTo>
                        <a:pt x="106" y="169"/>
                        <a:pt x="106" y="169"/>
                        <a:pt x="106" y="169"/>
                      </a:cubicBezTo>
                      <a:lnTo>
                        <a:pt x="113" y="183"/>
                      </a:lnTo>
                      <a:close/>
                      <a:moveTo>
                        <a:pt x="86" y="146"/>
                      </a:moveTo>
                      <a:cubicBezTo>
                        <a:pt x="92" y="146"/>
                        <a:pt x="98" y="145"/>
                        <a:pt x="103" y="143"/>
                      </a:cubicBezTo>
                      <a:cubicBezTo>
                        <a:pt x="103" y="146"/>
                        <a:pt x="103" y="146"/>
                        <a:pt x="103" y="146"/>
                      </a:cubicBezTo>
                      <a:cubicBezTo>
                        <a:pt x="103" y="146"/>
                        <a:pt x="103" y="146"/>
                        <a:pt x="103" y="146"/>
                      </a:cubicBezTo>
                      <a:cubicBezTo>
                        <a:pt x="102" y="149"/>
                        <a:pt x="98" y="156"/>
                        <a:pt x="86" y="156"/>
                      </a:cubicBezTo>
                      <a:cubicBezTo>
                        <a:pt x="74" y="156"/>
                        <a:pt x="71" y="149"/>
                        <a:pt x="70" y="146"/>
                      </a:cubicBezTo>
                      <a:cubicBezTo>
                        <a:pt x="69" y="146"/>
                        <a:pt x="69" y="146"/>
                        <a:pt x="69" y="146"/>
                      </a:cubicBezTo>
                      <a:cubicBezTo>
                        <a:pt x="69" y="143"/>
                        <a:pt x="69" y="143"/>
                        <a:pt x="69" y="143"/>
                      </a:cubicBezTo>
                      <a:cubicBezTo>
                        <a:pt x="75" y="145"/>
                        <a:pt x="80" y="146"/>
                        <a:pt x="86" y="146"/>
                      </a:cubicBezTo>
                      <a:close/>
                      <a:moveTo>
                        <a:pt x="96" y="169"/>
                      </a:moveTo>
                      <a:cubicBezTo>
                        <a:pt x="92" y="163"/>
                        <a:pt x="92" y="163"/>
                        <a:pt x="92" y="163"/>
                      </a:cubicBezTo>
                      <a:cubicBezTo>
                        <a:pt x="94" y="162"/>
                        <a:pt x="97" y="162"/>
                        <a:pt x="98" y="161"/>
                      </a:cubicBezTo>
                      <a:lnTo>
                        <a:pt x="96" y="169"/>
                      </a:lnTo>
                      <a:close/>
                      <a:moveTo>
                        <a:pt x="110" y="140"/>
                      </a:moveTo>
                      <a:cubicBezTo>
                        <a:pt x="113" y="138"/>
                        <a:pt x="115" y="137"/>
                        <a:pt x="117" y="135"/>
                      </a:cubicBezTo>
                      <a:cubicBezTo>
                        <a:pt x="117" y="144"/>
                        <a:pt x="117" y="144"/>
                        <a:pt x="117" y="144"/>
                      </a:cubicBezTo>
                      <a:cubicBezTo>
                        <a:pt x="110" y="143"/>
                        <a:pt x="110" y="143"/>
                        <a:pt x="110" y="143"/>
                      </a:cubicBezTo>
                      <a:lnTo>
                        <a:pt x="110" y="140"/>
                      </a:lnTo>
                      <a:close/>
                      <a:moveTo>
                        <a:pt x="81" y="163"/>
                      </a:moveTo>
                      <a:cubicBezTo>
                        <a:pt x="77" y="169"/>
                        <a:pt x="77" y="169"/>
                        <a:pt x="77" y="169"/>
                      </a:cubicBezTo>
                      <a:cubicBezTo>
                        <a:pt x="74" y="161"/>
                        <a:pt x="74" y="161"/>
                        <a:pt x="74" y="161"/>
                      </a:cubicBezTo>
                      <a:cubicBezTo>
                        <a:pt x="76" y="162"/>
                        <a:pt x="78" y="162"/>
                        <a:pt x="81" y="163"/>
                      </a:cubicBezTo>
                      <a:close/>
                      <a:moveTo>
                        <a:pt x="117" y="188"/>
                      </a:moveTo>
                      <a:cubicBezTo>
                        <a:pt x="117" y="197"/>
                        <a:pt x="117" y="197"/>
                        <a:pt x="117" y="197"/>
                      </a:cubicBezTo>
                      <a:cubicBezTo>
                        <a:pt x="117" y="200"/>
                        <a:pt x="118" y="202"/>
                        <a:pt x="119" y="204"/>
                      </a:cubicBezTo>
                      <a:cubicBezTo>
                        <a:pt x="96" y="204"/>
                        <a:pt x="96" y="204"/>
                        <a:pt x="96" y="204"/>
                      </a:cubicBezTo>
                      <a:lnTo>
                        <a:pt x="117" y="188"/>
                      </a:lnTo>
                      <a:close/>
                      <a:moveTo>
                        <a:pt x="138" y="99"/>
                      </a:moveTo>
                      <a:cubicBezTo>
                        <a:pt x="134" y="99"/>
                        <a:pt x="134" y="99"/>
                        <a:pt x="134" y="99"/>
                      </a:cubicBezTo>
                      <a:cubicBezTo>
                        <a:pt x="134" y="82"/>
                        <a:pt x="134" y="82"/>
                        <a:pt x="134" y="82"/>
                      </a:cubicBezTo>
                      <a:cubicBezTo>
                        <a:pt x="138" y="84"/>
                        <a:pt x="141" y="87"/>
                        <a:pt x="141" y="92"/>
                      </a:cubicBezTo>
                      <a:cubicBezTo>
                        <a:pt x="141" y="94"/>
                        <a:pt x="140" y="97"/>
                        <a:pt x="138" y="99"/>
                      </a:cubicBezTo>
                      <a:close/>
                      <a:moveTo>
                        <a:pt x="86" y="6"/>
                      </a:moveTo>
                      <a:cubicBezTo>
                        <a:pt x="93" y="6"/>
                        <a:pt x="93" y="6"/>
                        <a:pt x="93" y="6"/>
                      </a:cubicBezTo>
                      <a:cubicBezTo>
                        <a:pt x="105" y="6"/>
                        <a:pt x="115" y="15"/>
                        <a:pt x="117" y="27"/>
                      </a:cubicBezTo>
                      <a:cubicBezTo>
                        <a:pt x="117" y="30"/>
                        <a:pt x="117" y="30"/>
                        <a:pt x="117" y="30"/>
                      </a:cubicBezTo>
                      <a:cubicBezTo>
                        <a:pt x="120" y="30"/>
                        <a:pt x="120" y="30"/>
                        <a:pt x="120" y="30"/>
                      </a:cubicBezTo>
                      <a:cubicBezTo>
                        <a:pt x="132" y="30"/>
                        <a:pt x="141" y="40"/>
                        <a:pt x="141" y="51"/>
                      </a:cubicBezTo>
                      <a:cubicBezTo>
                        <a:pt x="141" y="78"/>
                        <a:pt x="141" y="78"/>
                        <a:pt x="141" y="78"/>
                      </a:cubicBezTo>
                      <a:cubicBezTo>
                        <a:pt x="139" y="77"/>
                        <a:pt x="137" y="76"/>
                        <a:pt x="134" y="75"/>
                      </a:cubicBezTo>
                      <a:cubicBezTo>
                        <a:pt x="134" y="61"/>
                        <a:pt x="134" y="61"/>
                        <a:pt x="134" y="61"/>
                      </a:cubicBezTo>
                      <a:cubicBezTo>
                        <a:pt x="131" y="61"/>
                        <a:pt x="131" y="61"/>
                        <a:pt x="131" y="61"/>
                      </a:cubicBezTo>
                      <a:cubicBezTo>
                        <a:pt x="125" y="61"/>
                        <a:pt x="121" y="58"/>
                        <a:pt x="118" y="54"/>
                      </a:cubicBezTo>
                      <a:cubicBezTo>
                        <a:pt x="115" y="51"/>
                        <a:pt x="115" y="51"/>
                        <a:pt x="115" y="51"/>
                      </a:cubicBezTo>
                      <a:cubicBezTo>
                        <a:pt x="112" y="51"/>
                        <a:pt x="112" y="51"/>
                        <a:pt x="112" y="51"/>
                      </a:cubicBezTo>
                      <a:cubicBezTo>
                        <a:pt x="88" y="51"/>
                        <a:pt x="65" y="58"/>
                        <a:pt x="45" y="72"/>
                      </a:cubicBezTo>
                      <a:cubicBezTo>
                        <a:pt x="41" y="75"/>
                        <a:pt x="41" y="75"/>
                        <a:pt x="41" y="75"/>
                      </a:cubicBezTo>
                      <a:cubicBezTo>
                        <a:pt x="37" y="75"/>
                        <a:pt x="34" y="76"/>
                        <a:pt x="32" y="78"/>
                      </a:cubicBezTo>
                      <a:cubicBezTo>
                        <a:pt x="32" y="61"/>
                        <a:pt x="32" y="61"/>
                        <a:pt x="32" y="61"/>
                      </a:cubicBezTo>
                      <a:cubicBezTo>
                        <a:pt x="32" y="31"/>
                        <a:pt x="56" y="6"/>
                        <a:pt x="86" y="6"/>
                      </a:cubicBezTo>
                      <a:close/>
                      <a:moveTo>
                        <a:pt x="39" y="82"/>
                      </a:moveTo>
                      <a:cubicBezTo>
                        <a:pt x="39" y="99"/>
                        <a:pt x="39" y="99"/>
                        <a:pt x="39" y="99"/>
                      </a:cubicBezTo>
                      <a:cubicBezTo>
                        <a:pt x="39" y="99"/>
                        <a:pt x="39" y="100"/>
                        <a:pt x="39" y="101"/>
                      </a:cubicBezTo>
                      <a:cubicBezTo>
                        <a:pt x="35" y="100"/>
                        <a:pt x="32" y="96"/>
                        <a:pt x="32" y="92"/>
                      </a:cubicBezTo>
                      <a:cubicBezTo>
                        <a:pt x="32" y="87"/>
                        <a:pt x="35" y="84"/>
                        <a:pt x="39" y="82"/>
                      </a:cubicBezTo>
                      <a:close/>
                      <a:moveTo>
                        <a:pt x="42" y="133"/>
                      </a:moveTo>
                      <a:cubicBezTo>
                        <a:pt x="35" y="132"/>
                        <a:pt x="35" y="132"/>
                        <a:pt x="35" y="132"/>
                      </a:cubicBezTo>
                      <a:cubicBezTo>
                        <a:pt x="35" y="134"/>
                        <a:pt x="34" y="137"/>
                        <a:pt x="33" y="141"/>
                      </a:cubicBezTo>
                      <a:cubicBezTo>
                        <a:pt x="33" y="140"/>
                        <a:pt x="33" y="140"/>
                        <a:pt x="33" y="140"/>
                      </a:cubicBezTo>
                      <a:cubicBezTo>
                        <a:pt x="33" y="141"/>
                        <a:pt x="30" y="143"/>
                        <a:pt x="25" y="143"/>
                      </a:cubicBezTo>
                      <a:cubicBezTo>
                        <a:pt x="21" y="143"/>
                        <a:pt x="18" y="141"/>
                        <a:pt x="16" y="140"/>
                      </a:cubicBezTo>
                      <a:cubicBezTo>
                        <a:pt x="18" y="139"/>
                        <a:pt x="18" y="139"/>
                        <a:pt x="18" y="139"/>
                      </a:cubicBezTo>
                      <a:cubicBezTo>
                        <a:pt x="27" y="132"/>
                        <a:pt x="32" y="121"/>
                        <a:pt x="32" y="109"/>
                      </a:cubicBezTo>
                      <a:cubicBezTo>
                        <a:pt x="32" y="105"/>
                        <a:pt x="32" y="105"/>
                        <a:pt x="32" y="105"/>
                      </a:cubicBezTo>
                      <a:cubicBezTo>
                        <a:pt x="34" y="107"/>
                        <a:pt x="37" y="108"/>
                        <a:pt x="40" y="109"/>
                      </a:cubicBezTo>
                      <a:cubicBezTo>
                        <a:pt x="43" y="122"/>
                        <a:pt x="51" y="133"/>
                        <a:pt x="62" y="140"/>
                      </a:cubicBezTo>
                      <a:cubicBezTo>
                        <a:pt x="62" y="143"/>
                        <a:pt x="62" y="143"/>
                        <a:pt x="62" y="143"/>
                      </a:cubicBezTo>
                      <a:cubicBezTo>
                        <a:pt x="45" y="146"/>
                        <a:pt x="45" y="146"/>
                        <a:pt x="45" y="146"/>
                      </a:cubicBezTo>
                      <a:cubicBezTo>
                        <a:pt x="42" y="146"/>
                        <a:pt x="40" y="147"/>
                        <a:pt x="37" y="148"/>
                      </a:cubicBezTo>
                      <a:cubicBezTo>
                        <a:pt x="40" y="141"/>
                        <a:pt x="42" y="134"/>
                        <a:pt x="42" y="133"/>
                      </a:cubicBezTo>
                      <a:close/>
                      <a:moveTo>
                        <a:pt x="18" y="177"/>
                      </a:moveTo>
                      <a:cubicBezTo>
                        <a:pt x="22" y="164"/>
                        <a:pt x="33" y="155"/>
                        <a:pt x="46" y="153"/>
                      </a:cubicBezTo>
                      <a:cubicBezTo>
                        <a:pt x="50" y="152"/>
                        <a:pt x="50" y="152"/>
                        <a:pt x="50" y="152"/>
                      </a:cubicBezTo>
                      <a:cubicBezTo>
                        <a:pt x="45" y="165"/>
                        <a:pt x="45" y="165"/>
                        <a:pt x="45" y="165"/>
                      </a:cubicBezTo>
                      <a:cubicBezTo>
                        <a:pt x="58" y="172"/>
                        <a:pt x="58" y="172"/>
                        <a:pt x="58" y="172"/>
                      </a:cubicBezTo>
                      <a:cubicBezTo>
                        <a:pt x="51" y="185"/>
                        <a:pt x="51" y="185"/>
                        <a:pt x="51" y="185"/>
                      </a:cubicBezTo>
                      <a:cubicBezTo>
                        <a:pt x="76" y="204"/>
                        <a:pt x="76" y="204"/>
                        <a:pt x="76" y="204"/>
                      </a:cubicBezTo>
                      <a:cubicBezTo>
                        <a:pt x="42" y="204"/>
                        <a:pt x="42" y="204"/>
                        <a:pt x="42" y="204"/>
                      </a:cubicBezTo>
                      <a:cubicBezTo>
                        <a:pt x="45" y="181"/>
                        <a:pt x="45" y="181"/>
                        <a:pt x="45" y="181"/>
                      </a:cubicBezTo>
                      <a:cubicBezTo>
                        <a:pt x="39" y="180"/>
                        <a:pt x="39" y="180"/>
                        <a:pt x="39" y="180"/>
                      </a:cubicBezTo>
                      <a:cubicBezTo>
                        <a:pt x="36" y="204"/>
                        <a:pt x="36" y="204"/>
                        <a:pt x="36" y="204"/>
                      </a:cubicBezTo>
                      <a:cubicBezTo>
                        <a:pt x="9" y="204"/>
                        <a:pt x="9" y="204"/>
                        <a:pt x="9" y="204"/>
                      </a:cubicBezTo>
                      <a:lnTo>
                        <a:pt x="18" y="177"/>
                      </a:lnTo>
                      <a:close/>
                      <a:moveTo>
                        <a:pt x="197" y="204"/>
                      </a:moveTo>
                      <a:cubicBezTo>
                        <a:pt x="134" y="204"/>
                        <a:pt x="134" y="204"/>
                        <a:pt x="134" y="204"/>
                      </a:cubicBezTo>
                      <a:cubicBezTo>
                        <a:pt x="131" y="204"/>
                        <a:pt x="131" y="204"/>
                        <a:pt x="131" y="204"/>
                      </a:cubicBezTo>
                      <a:cubicBezTo>
                        <a:pt x="127" y="204"/>
                        <a:pt x="124" y="201"/>
                        <a:pt x="124" y="197"/>
                      </a:cubicBezTo>
                      <a:cubicBezTo>
                        <a:pt x="124" y="194"/>
                        <a:pt x="127" y="191"/>
                        <a:pt x="131" y="191"/>
                      </a:cubicBezTo>
                      <a:cubicBezTo>
                        <a:pt x="197" y="191"/>
                        <a:pt x="197" y="191"/>
                        <a:pt x="197" y="191"/>
                      </a:cubicBezTo>
                      <a:cubicBezTo>
                        <a:pt x="196" y="193"/>
                        <a:pt x="195" y="195"/>
                        <a:pt x="195" y="197"/>
                      </a:cubicBezTo>
                      <a:cubicBezTo>
                        <a:pt x="195" y="200"/>
                        <a:pt x="196" y="202"/>
                        <a:pt x="197" y="204"/>
                      </a:cubicBezTo>
                      <a:close/>
                      <a:moveTo>
                        <a:pt x="202" y="184"/>
                      </a:moveTo>
                      <a:cubicBezTo>
                        <a:pt x="144" y="184"/>
                        <a:pt x="144" y="184"/>
                        <a:pt x="144" y="184"/>
                      </a:cubicBezTo>
                      <a:cubicBezTo>
                        <a:pt x="144" y="105"/>
                        <a:pt x="144" y="105"/>
                        <a:pt x="144" y="105"/>
                      </a:cubicBezTo>
                      <a:cubicBezTo>
                        <a:pt x="175" y="105"/>
                        <a:pt x="175" y="105"/>
                        <a:pt x="175" y="105"/>
                      </a:cubicBezTo>
                      <a:cubicBezTo>
                        <a:pt x="202" y="105"/>
                        <a:pt x="202" y="105"/>
                        <a:pt x="202" y="105"/>
                      </a:cubicBezTo>
                      <a:lnTo>
                        <a:pt x="202" y="184"/>
                      </a:lnTo>
                      <a:close/>
                      <a:moveTo>
                        <a:pt x="182" y="99"/>
                      </a:moveTo>
                      <a:cubicBezTo>
                        <a:pt x="182" y="37"/>
                        <a:pt x="182" y="37"/>
                        <a:pt x="182" y="37"/>
                      </a:cubicBezTo>
                      <a:cubicBezTo>
                        <a:pt x="202" y="37"/>
                        <a:pt x="202" y="37"/>
                        <a:pt x="202" y="37"/>
                      </a:cubicBezTo>
                      <a:cubicBezTo>
                        <a:pt x="202" y="44"/>
                        <a:pt x="202" y="44"/>
                        <a:pt x="202" y="44"/>
                      </a:cubicBezTo>
                      <a:cubicBezTo>
                        <a:pt x="189" y="44"/>
                        <a:pt x="189" y="44"/>
                        <a:pt x="189" y="44"/>
                      </a:cubicBezTo>
                      <a:cubicBezTo>
                        <a:pt x="189" y="51"/>
                        <a:pt x="189" y="51"/>
                        <a:pt x="189" y="51"/>
                      </a:cubicBezTo>
                      <a:cubicBezTo>
                        <a:pt x="202" y="51"/>
                        <a:pt x="202" y="51"/>
                        <a:pt x="202" y="51"/>
                      </a:cubicBezTo>
                      <a:cubicBezTo>
                        <a:pt x="202" y="58"/>
                        <a:pt x="202" y="58"/>
                        <a:pt x="202" y="58"/>
                      </a:cubicBezTo>
                      <a:cubicBezTo>
                        <a:pt x="195" y="58"/>
                        <a:pt x="195" y="58"/>
                        <a:pt x="195" y="58"/>
                      </a:cubicBezTo>
                      <a:cubicBezTo>
                        <a:pt x="195" y="64"/>
                        <a:pt x="195" y="64"/>
                        <a:pt x="195" y="64"/>
                      </a:cubicBezTo>
                      <a:cubicBezTo>
                        <a:pt x="202" y="64"/>
                        <a:pt x="202" y="64"/>
                        <a:pt x="202" y="64"/>
                      </a:cubicBezTo>
                      <a:cubicBezTo>
                        <a:pt x="202" y="71"/>
                        <a:pt x="202" y="71"/>
                        <a:pt x="202" y="71"/>
                      </a:cubicBezTo>
                      <a:cubicBezTo>
                        <a:pt x="189" y="71"/>
                        <a:pt x="189" y="71"/>
                        <a:pt x="189" y="71"/>
                      </a:cubicBezTo>
                      <a:cubicBezTo>
                        <a:pt x="189" y="78"/>
                        <a:pt x="189" y="78"/>
                        <a:pt x="189" y="78"/>
                      </a:cubicBezTo>
                      <a:cubicBezTo>
                        <a:pt x="202" y="78"/>
                        <a:pt x="202" y="78"/>
                        <a:pt x="202" y="78"/>
                      </a:cubicBezTo>
                      <a:cubicBezTo>
                        <a:pt x="202" y="85"/>
                        <a:pt x="202" y="85"/>
                        <a:pt x="202" y="85"/>
                      </a:cubicBezTo>
                      <a:cubicBezTo>
                        <a:pt x="195" y="85"/>
                        <a:pt x="195" y="85"/>
                        <a:pt x="195" y="85"/>
                      </a:cubicBezTo>
                      <a:cubicBezTo>
                        <a:pt x="195" y="92"/>
                        <a:pt x="195" y="92"/>
                        <a:pt x="195" y="92"/>
                      </a:cubicBezTo>
                      <a:cubicBezTo>
                        <a:pt x="202" y="92"/>
                        <a:pt x="202" y="92"/>
                        <a:pt x="202" y="92"/>
                      </a:cubicBezTo>
                      <a:cubicBezTo>
                        <a:pt x="202" y="99"/>
                        <a:pt x="202" y="99"/>
                        <a:pt x="202" y="99"/>
                      </a:cubicBezTo>
                      <a:lnTo>
                        <a:pt x="182" y="9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grpSp>
        </p:grpSp>
        <p:sp>
          <p:nvSpPr>
            <p:cNvPr id="39" name="TextBox 120">
              <a:extLst>
                <a:ext uri="{FF2B5EF4-FFF2-40B4-BE49-F238E27FC236}">
                  <a16:creationId xmlns:a16="http://schemas.microsoft.com/office/drawing/2014/main" id="{4034BAF1-A966-EF03-A423-E3CAB2E8C692}"/>
                </a:ext>
              </a:extLst>
            </p:cNvPr>
            <p:cNvSpPr txBox="1"/>
            <p:nvPr/>
          </p:nvSpPr>
          <p:spPr>
            <a:xfrm>
              <a:off x="644904" y="2626513"/>
              <a:ext cx="3345521" cy="584775"/>
            </a:xfrm>
            <a:prstGeom prst="rect">
              <a:avLst/>
            </a:prstGeom>
            <a:noFill/>
            <a:ln>
              <a:noFill/>
            </a:ln>
          </p:spPr>
          <p:txBody>
            <a:bodyPr wrap="square">
              <a:spAutoFit/>
            </a:bodyPr>
            <a:lstStyle/>
            <a:p>
              <a:r>
                <a:rPr lang="en-US" b="1" dirty="0">
                  <a:solidFill>
                    <a:srgbClr val="002060"/>
                  </a:solidFill>
                  <a:latin typeface="Roboto" panose="02000000000000000000" pitchFamily="2" charset="0"/>
                  <a:ea typeface="Roboto" panose="02000000000000000000" pitchFamily="2" charset="0"/>
                  <a:cs typeface="Roboto" panose="02000000000000000000" pitchFamily="2" charset="0"/>
                </a:rPr>
                <a:t>Content - WHAT</a:t>
              </a:r>
            </a:p>
            <a:p>
              <a:r>
                <a:rPr lang="en-US" sz="1400" dirty="0">
                  <a:solidFill>
                    <a:srgbClr val="002060"/>
                  </a:solidFill>
                  <a:latin typeface="Roboto" panose="02000000000000000000" pitchFamily="2" charset="0"/>
                  <a:ea typeface="Roboto" panose="02000000000000000000" pitchFamily="2" charset="0"/>
                  <a:cs typeface="Roboto" panose="02000000000000000000" pitchFamily="2" charset="0"/>
                </a:rPr>
                <a:t>Project results</a:t>
              </a:r>
            </a:p>
          </p:txBody>
        </p:sp>
        <p:sp>
          <p:nvSpPr>
            <p:cNvPr id="40" name="TextBox 122">
              <a:extLst>
                <a:ext uri="{FF2B5EF4-FFF2-40B4-BE49-F238E27FC236}">
                  <a16:creationId xmlns:a16="http://schemas.microsoft.com/office/drawing/2014/main" id="{EA6E1297-7882-D3D5-71A4-0B41AB322095}"/>
                </a:ext>
              </a:extLst>
            </p:cNvPr>
            <p:cNvSpPr txBox="1"/>
            <p:nvPr/>
          </p:nvSpPr>
          <p:spPr>
            <a:xfrm>
              <a:off x="1196627" y="3582375"/>
              <a:ext cx="2646553" cy="1015663"/>
            </a:xfrm>
            <a:prstGeom prst="rect">
              <a:avLst/>
            </a:prstGeom>
            <a:noFill/>
            <a:ln>
              <a:noFill/>
            </a:ln>
          </p:spPr>
          <p:txBody>
            <a:bodyPr wrap="square">
              <a:spAutoFit/>
            </a:bodyPr>
            <a:lstStyle/>
            <a:p>
              <a:r>
                <a:rPr lang="en-US" b="1" dirty="0">
                  <a:solidFill>
                    <a:srgbClr val="002060"/>
                  </a:solidFill>
                  <a:latin typeface="Roboto" panose="02000000000000000000" pitchFamily="2" charset="0"/>
                  <a:ea typeface="Roboto" panose="02000000000000000000" pitchFamily="2" charset="0"/>
                  <a:cs typeface="Roboto" panose="02000000000000000000" pitchFamily="2" charset="0"/>
                </a:rPr>
                <a:t>Timing - WHEN</a:t>
              </a:r>
            </a:p>
            <a:p>
              <a:r>
                <a:rPr lang="en-US" sz="1400" dirty="0">
                  <a:solidFill>
                    <a:srgbClr val="002060"/>
                  </a:solidFill>
                  <a:latin typeface="Roboto" panose="02000000000000000000" pitchFamily="2" charset="0"/>
                  <a:ea typeface="Roboto" panose="02000000000000000000" pitchFamily="2" charset="0"/>
                  <a:cs typeface="Roboto" panose="02000000000000000000" pitchFamily="2" charset="0"/>
                </a:rPr>
                <a:t>Anytime and as soon as there are activities and results that are relevant</a:t>
              </a:r>
              <a:endParaRPr lang="en-US" sz="12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41" name="TextBox 124">
              <a:extLst>
                <a:ext uri="{FF2B5EF4-FFF2-40B4-BE49-F238E27FC236}">
                  <a16:creationId xmlns:a16="http://schemas.microsoft.com/office/drawing/2014/main" id="{16D7FFE6-757A-BFB0-7D55-51405E9EA0A3}"/>
                </a:ext>
              </a:extLst>
            </p:cNvPr>
            <p:cNvSpPr txBox="1"/>
            <p:nvPr/>
          </p:nvSpPr>
          <p:spPr>
            <a:xfrm>
              <a:off x="785902" y="5067967"/>
              <a:ext cx="3416789" cy="584775"/>
            </a:xfrm>
            <a:prstGeom prst="rect">
              <a:avLst/>
            </a:prstGeom>
            <a:noFill/>
            <a:ln>
              <a:noFill/>
            </a:ln>
          </p:spPr>
          <p:txBody>
            <a:bodyPr wrap="square">
              <a:spAutoFit/>
            </a:bodyPr>
            <a:lstStyle/>
            <a:p>
              <a:r>
                <a:rPr lang="en-US" b="1" dirty="0">
                  <a:solidFill>
                    <a:srgbClr val="002060"/>
                  </a:solidFill>
                  <a:latin typeface="Roboto" panose="02000000000000000000" pitchFamily="2" charset="0"/>
                  <a:ea typeface="Roboto" panose="02000000000000000000" pitchFamily="2" charset="0"/>
                  <a:cs typeface="Roboto" panose="02000000000000000000" pitchFamily="2" charset="0"/>
                </a:rPr>
                <a:t>Purpose - WHY</a:t>
              </a:r>
            </a:p>
            <a:p>
              <a:r>
                <a:rPr lang="en-US" sz="1400" dirty="0">
                  <a:solidFill>
                    <a:srgbClr val="002060"/>
                  </a:solidFill>
                  <a:latin typeface="Roboto" panose="02000000000000000000" pitchFamily="2" charset="0"/>
                  <a:ea typeface="Roboto" panose="02000000000000000000" pitchFamily="2" charset="0"/>
                  <a:cs typeface="Roboto" panose="02000000000000000000" pitchFamily="2" charset="0"/>
                </a:rPr>
                <a:t>Make project results public</a:t>
              </a:r>
              <a:endParaRPr lang="it-IT" sz="14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42" name="TextBox 120">
              <a:extLst>
                <a:ext uri="{FF2B5EF4-FFF2-40B4-BE49-F238E27FC236}">
                  <a16:creationId xmlns:a16="http://schemas.microsoft.com/office/drawing/2014/main" id="{5DD5897B-DB69-52AC-DB2A-F0D9807F1323}"/>
                </a:ext>
              </a:extLst>
            </p:cNvPr>
            <p:cNvSpPr txBox="1"/>
            <p:nvPr/>
          </p:nvSpPr>
          <p:spPr>
            <a:xfrm>
              <a:off x="1391890" y="1168545"/>
              <a:ext cx="2646726" cy="1015663"/>
            </a:xfrm>
            <a:prstGeom prst="rect">
              <a:avLst/>
            </a:prstGeom>
            <a:noFill/>
            <a:ln>
              <a:noFill/>
            </a:ln>
          </p:spPr>
          <p:txBody>
            <a:bodyPr wrap="square">
              <a:spAutoFit/>
            </a:bodyPr>
            <a:lstStyle/>
            <a:p>
              <a:r>
                <a:rPr lang="en-US" b="1" dirty="0">
                  <a:solidFill>
                    <a:srgbClr val="002060"/>
                  </a:solidFill>
                  <a:latin typeface="Roboto" panose="02000000000000000000" pitchFamily="2" charset="0"/>
                  <a:ea typeface="Roboto" panose="02000000000000000000" pitchFamily="2" charset="0"/>
                  <a:cs typeface="Roboto" panose="02000000000000000000" pitchFamily="2" charset="0"/>
                </a:rPr>
                <a:t>Target - WHO</a:t>
              </a:r>
            </a:p>
            <a:p>
              <a:r>
                <a:rPr lang="en-US" sz="1400" dirty="0">
                  <a:solidFill>
                    <a:srgbClr val="002060"/>
                  </a:solidFill>
                  <a:latin typeface="Roboto" panose="02000000000000000000" pitchFamily="2" charset="0"/>
                  <a:ea typeface="Roboto" panose="02000000000000000000" pitchFamily="2" charset="0"/>
                  <a:cs typeface="Roboto" panose="02000000000000000000" pitchFamily="2" charset="0"/>
                </a:rPr>
                <a:t>Project target groups</a:t>
              </a:r>
            </a:p>
            <a:p>
              <a:r>
                <a:rPr lang="en-US" sz="1400" dirty="0">
                  <a:solidFill>
                    <a:srgbClr val="002060"/>
                  </a:solidFill>
                  <a:latin typeface="Roboto" panose="02000000000000000000" pitchFamily="2" charset="0"/>
                  <a:ea typeface="Roboto" panose="02000000000000000000" pitchFamily="2" charset="0"/>
                  <a:cs typeface="Roboto" panose="02000000000000000000" pitchFamily="2" charset="0"/>
                </a:rPr>
                <a:t>Stakeholders</a:t>
              </a:r>
            </a:p>
            <a:p>
              <a:r>
                <a:rPr lang="en-US" sz="1400" dirty="0">
                  <a:solidFill>
                    <a:srgbClr val="002060"/>
                  </a:solidFill>
                  <a:latin typeface="Roboto" panose="02000000000000000000" pitchFamily="2" charset="0"/>
                  <a:ea typeface="Roboto" panose="02000000000000000000" pitchFamily="2" charset="0"/>
                  <a:cs typeface="Roboto" panose="02000000000000000000" pitchFamily="2" charset="0"/>
                </a:rPr>
                <a:t>Decision Makers</a:t>
              </a:r>
            </a:p>
          </p:txBody>
        </p:sp>
      </p:grpSp>
      <p:cxnSp>
        <p:nvCxnSpPr>
          <p:cNvPr id="65" name="Connettore diritto 64">
            <a:extLst>
              <a:ext uri="{FF2B5EF4-FFF2-40B4-BE49-F238E27FC236}">
                <a16:creationId xmlns:a16="http://schemas.microsoft.com/office/drawing/2014/main" id="{ABD0E8B2-CC97-1D3D-8EEC-CC01952EF000}"/>
              </a:ext>
            </a:extLst>
          </p:cNvPr>
          <p:cNvCxnSpPr/>
          <p:nvPr/>
        </p:nvCxnSpPr>
        <p:spPr>
          <a:xfrm>
            <a:off x="6294106" y="1741216"/>
            <a:ext cx="0" cy="4290375"/>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939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10876-6FEB-7815-8A0C-C3F5F477C40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DFAE306D-9D81-5265-FD60-A434B2C3CA47}"/>
              </a:ext>
            </a:extLst>
          </p:cNvPr>
          <p:cNvSpPr txBox="1"/>
          <p:nvPr/>
        </p:nvSpPr>
        <p:spPr>
          <a:xfrm>
            <a:off x="287589" y="6149488"/>
            <a:ext cx="11696699" cy="430887"/>
          </a:xfrm>
          <a:prstGeom prst="rect">
            <a:avLst/>
          </a:prstGeom>
          <a:noFill/>
        </p:spPr>
        <p:txBody>
          <a:bodyPr wrap="square">
            <a:spAutoFit/>
          </a:bodyPr>
          <a:lstStyle/>
          <a:p>
            <a:r>
              <a:rPr lang="en-US" sz="1050" dirty="0">
                <a:latin typeface="Roboto" panose="02000000000000000000" pitchFamily="2" charset="0"/>
                <a:ea typeface="Roboto" panose="02000000000000000000" pitchFamily="2" charset="0"/>
              </a:rPr>
              <a:t>Funded by the European Union. Views and opinions expressed are however those of the author(s) only and do not necessarily reflect those of the European Union or Erasmus+. </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Neither the European Union nor the granting authority can be held responsible for them</a:t>
            </a:r>
          </a:p>
        </p:txBody>
      </p:sp>
      <p:sp>
        <p:nvSpPr>
          <p:cNvPr id="5" name="Title 1">
            <a:extLst>
              <a:ext uri="{FF2B5EF4-FFF2-40B4-BE49-F238E27FC236}">
                <a16:creationId xmlns:a16="http://schemas.microsoft.com/office/drawing/2014/main" id="{84CFBBD0-BBC8-3C6D-37AB-2C2BE66B2DA0}"/>
              </a:ext>
            </a:extLst>
          </p:cNvPr>
          <p:cNvSpPr>
            <a:spLocks noGrp="1"/>
          </p:cNvSpPr>
          <p:nvPr>
            <p:ph type="title"/>
          </p:nvPr>
        </p:nvSpPr>
        <p:spPr>
          <a:xfrm>
            <a:off x="838200" y="501573"/>
            <a:ext cx="10515600" cy="1136650"/>
          </a:xfrm>
        </p:spPr>
        <p:txBody>
          <a:bodyPr/>
          <a:lstStyle/>
          <a:p>
            <a:r>
              <a:rPr lang="en-GB" sz="3600" noProof="0" dirty="0">
                <a:solidFill>
                  <a:srgbClr val="0070C0"/>
                </a:solidFill>
              </a:rPr>
              <a:t>Communication example</a:t>
            </a:r>
            <a:endParaRPr lang="en-GB" sz="3600" noProof="0" dirty="0"/>
          </a:p>
        </p:txBody>
      </p:sp>
      <p:sp>
        <p:nvSpPr>
          <p:cNvPr id="2" name="CasellaDiTesto 1">
            <a:extLst>
              <a:ext uri="{FF2B5EF4-FFF2-40B4-BE49-F238E27FC236}">
                <a16:creationId xmlns:a16="http://schemas.microsoft.com/office/drawing/2014/main" id="{9359D858-4F1D-A7C7-0571-38F6911F5AE7}"/>
              </a:ext>
            </a:extLst>
          </p:cNvPr>
          <p:cNvSpPr txBox="1"/>
          <p:nvPr/>
        </p:nvSpPr>
        <p:spPr>
          <a:xfrm>
            <a:off x="204730" y="3293691"/>
            <a:ext cx="2006319" cy="1200329"/>
          </a:xfrm>
          <a:prstGeom prst="rect">
            <a:avLst/>
          </a:prstGeom>
          <a:noFill/>
        </p:spPr>
        <p:txBody>
          <a:bodyPr wrap="square" rtlCol="0">
            <a:spAutoFit/>
          </a:bodyPr>
          <a:lstStyle/>
          <a:p>
            <a:pPr algn="ctr"/>
            <a:r>
              <a:rPr lang="it-IT" b="1" dirty="0">
                <a:latin typeface="Roboto" panose="02000000000000000000" pitchFamily="2" charset="0"/>
                <a:ea typeface="Roboto" panose="02000000000000000000" pitchFamily="2" charset="0"/>
                <a:cs typeface="Roboto" panose="02000000000000000000" pitchFamily="2" charset="0"/>
              </a:rPr>
              <a:t>SOCIAL MEDIA POST FOR THE GREEN FINANCE PROJECT</a:t>
            </a:r>
          </a:p>
        </p:txBody>
      </p:sp>
      <p:pic>
        <p:nvPicPr>
          <p:cNvPr id="4" name="Immagine 3" descr="Immagine che contiene testo, schermata, Carattere, numero&#10;&#10;Il contenuto generato dall'IA potrebbe non essere corretto.">
            <a:extLst>
              <a:ext uri="{FF2B5EF4-FFF2-40B4-BE49-F238E27FC236}">
                <a16:creationId xmlns:a16="http://schemas.microsoft.com/office/drawing/2014/main" id="{327FB6B8-AC1A-EC77-0B4C-035D08424921}"/>
              </a:ext>
            </a:extLst>
          </p:cNvPr>
          <p:cNvPicPr>
            <a:picLocks noChangeAspect="1"/>
          </p:cNvPicPr>
          <p:nvPr/>
        </p:nvPicPr>
        <p:blipFill>
          <a:blip r:embed="rId2"/>
          <a:stretch>
            <a:fillRect/>
          </a:stretch>
        </p:blipFill>
        <p:spPr>
          <a:xfrm>
            <a:off x="2420911" y="1357428"/>
            <a:ext cx="5584810" cy="4680725"/>
          </a:xfrm>
          <a:prstGeom prst="rect">
            <a:avLst/>
          </a:prstGeom>
        </p:spPr>
      </p:pic>
      <p:pic>
        <p:nvPicPr>
          <p:cNvPr id="8" name="Immagine 7" descr="Immagine che contiene testo, Viso umano, schermata, persona&#10;&#10;Il contenuto generato dall'IA potrebbe non essere corretto.">
            <a:extLst>
              <a:ext uri="{FF2B5EF4-FFF2-40B4-BE49-F238E27FC236}">
                <a16:creationId xmlns:a16="http://schemas.microsoft.com/office/drawing/2014/main" id="{5B8C59A0-0F26-A7A3-B1C2-6A99F9B38799}"/>
              </a:ext>
            </a:extLst>
          </p:cNvPr>
          <p:cNvPicPr>
            <a:picLocks noChangeAspect="1"/>
          </p:cNvPicPr>
          <p:nvPr/>
        </p:nvPicPr>
        <p:blipFill>
          <a:blip r:embed="rId3"/>
          <a:stretch>
            <a:fillRect/>
          </a:stretch>
        </p:blipFill>
        <p:spPr>
          <a:xfrm>
            <a:off x="7950303" y="2631577"/>
            <a:ext cx="3796024" cy="3406576"/>
          </a:xfrm>
          <a:prstGeom prst="rect">
            <a:avLst/>
          </a:prstGeom>
        </p:spPr>
      </p:pic>
    </p:spTree>
    <p:extLst>
      <p:ext uri="{BB962C8B-B14F-4D97-AF65-F5344CB8AC3E}">
        <p14:creationId xmlns:p14="http://schemas.microsoft.com/office/powerpoint/2010/main" val="3618498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5ED5B-AA68-C668-2EDE-D34A49A036F7}"/>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E1098545-B9C1-0198-BA4E-4F719B9C026D}"/>
              </a:ext>
            </a:extLst>
          </p:cNvPr>
          <p:cNvSpPr txBox="1"/>
          <p:nvPr/>
        </p:nvSpPr>
        <p:spPr>
          <a:xfrm>
            <a:off x="287589" y="6149488"/>
            <a:ext cx="11696699" cy="430887"/>
          </a:xfrm>
          <a:prstGeom prst="rect">
            <a:avLst/>
          </a:prstGeom>
          <a:noFill/>
        </p:spPr>
        <p:txBody>
          <a:bodyPr wrap="square">
            <a:spAutoFit/>
          </a:bodyPr>
          <a:lstStyle/>
          <a:p>
            <a:r>
              <a:rPr lang="en-US" sz="1050" dirty="0">
                <a:latin typeface="Roboto" panose="02000000000000000000" pitchFamily="2" charset="0"/>
                <a:ea typeface="Roboto" panose="02000000000000000000" pitchFamily="2" charset="0"/>
              </a:rPr>
              <a:t>Funded by the European Union. Views and opinions expressed are however those of the author(s) only and do not necessarily reflect those of the European Union or Erasmus+. </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Neither the European Union nor the granting authority can be held responsible for them</a:t>
            </a:r>
          </a:p>
        </p:txBody>
      </p:sp>
      <p:sp>
        <p:nvSpPr>
          <p:cNvPr id="5" name="Title 1">
            <a:extLst>
              <a:ext uri="{FF2B5EF4-FFF2-40B4-BE49-F238E27FC236}">
                <a16:creationId xmlns:a16="http://schemas.microsoft.com/office/drawing/2014/main" id="{E187298A-6C92-1A07-3F8E-A8C286D2EC8D}"/>
              </a:ext>
            </a:extLst>
          </p:cNvPr>
          <p:cNvSpPr>
            <a:spLocks noGrp="1"/>
          </p:cNvSpPr>
          <p:nvPr>
            <p:ph type="title"/>
          </p:nvPr>
        </p:nvSpPr>
        <p:spPr>
          <a:xfrm>
            <a:off x="838200" y="501573"/>
            <a:ext cx="10515600" cy="1136650"/>
          </a:xfrm>
        </p:spPr>
        <p:txBody>
          <a:bodyPr/>
          <a:lstStyle/>
          <a:p>
            <a:r>
              <a:rPr lang="en-GB" sz="3600" noProof="0" dirty="0">
                <a:solidFill>
                  <a:srgbClr val="0070C0"/>
                </a:solidFill>
              </a:rPr>
              <a:t>Dissemination example</a:t>
            </a:r>
            <a:endParaRPr lang="en-GB" sz="3600" noProof="0" dirty="0"/>
          </a:p>
        </p:txBody>
      </p:sp>
      <p:pic>
        <p:nvPicPr>
          <p:cNvPr id="2" name="IMG_0733">
            <a:hlinkClick r:id="" action="ppaction://media"/>
            <a:extLst>
              <a:ext uri="{FF2B5EF4-FFF2-40B4-BE49-F238E27FC236}">
                <a16:creationId xmlns:a16="http://schemas.microsoft.com/office/drawing/2014/main" id="{1F72F245-2EE7-B054-17EB-60DC8EA3C8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34146" y="651967"/>
            <a:ext cx="2977697" cy="5293684"/>
          </a:xfrm>
          <a:prstGeom prst="rect">
            <a:avLst/>
          </a:prstGeom>
        </p:spPr>
      </p:pic>
      <p:sp>
        <p:nvSpPr>
          <p:cNvPr id="3" name="CasellaDiTesto 2">
            <a:extLst>
              <a:ext uri="{FF2B5EF4-FFF2-40B4-BE49-F238E27FC236}">
                <a16:creationId xmlns:a16="http://schemas.microsoft.com/office/drawing/2014/main" id="{6A2731E9-BC82-B511-77B4-48FA4699EC9E}"/>
              </a:ext>
            </a:extLst>
          </p:cNvPr>
          <p:cNvSpPr txBox="1"/>
          <p:nvPr/>
        </p:nvSpPr>
        <p:spPr>
          <a:xfrm>
            <a:off x="2181576" y="2693526"/>
            <a:ext cx="3168117" cy="1200329"/>
          </a:xfrm>
          <a:prstGeom prst="rect">
            <a:avLst/>
          </a:prstGeom>
          <a:noFill/>
        </p:spPr>
        <p:txBody>
          <a:bodyPr wrap="square" rtlCol="0">
            <a:spAutoFit/>
          </a:bodyPr>
          <a:lstStyle/>
          <a:p>
            <a:pPr algn="ctr"/>
            <a:r>
              <a:rPr lang="it-IT" b="1" dirty="0">
                <a:latin typeface="Roboto" panose="02000000000000000000" pitchFamily="2" charset="0"/>
                <a:ea typeface="Roboto" panose="02000000000000000000" pitchFamily="2" charset="0"/>
                <a:cs typeface="Roboto" panose="02000000000000000000" pitchFamily="2" charset="0"/>
              </a:rPr>
              <a:t>WORKSHOP WITH STAKEHOLDERS TO PRESENT PROJECT RESULTS</a:t>
            </a:r>
          </a:p>
        </p:txBody>
      </p:sp>
    </p:spTree>
    <p:extLst>
      <p:ext uri="{BB962C8B-B14F-4D97-AF65-F5344CB8AC3E}">
        <p14:creationId xmlns:p14="http://schemas.microsoft.com/office/powerpoint/2010/main" val="221907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0">
                <p:cTn id="1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73543-9BDD-5BF6-E8E6-C4E68A7C6EF0}"/>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8A0EEB5A-CDF2-3050-2967-8753D86F3E31}"/>
              </a:ext>
            </a:extLst>
          </p:cNvPr>
          <p:cNvSpPr txBox="1"/>
          <p:nvPr/>
        </p:nvSpPr>
        <p:spPr>
          <a:xfrm>
            <a:off x="287589" y="6149488"/>
            <a:ext cx="11696699" cy="430887"/>
          </a:xfrm>
          <a:prstGeom prst="rect">
            <a:avLst/>
          </a:prstGeom>
          <a:noFill/>
        </p:spPr>
        <p:txBody>
          <a:bodyPr wrap="square">
            <a:spAutoFit/>
          </a:bodyPr>
          <a:lstStyle/>
          <a:p>
            <a:r>
              <a:rPr lang="en-US" sz="1050" dirty="0">
                <a:latin typeface="Roboto" panose="02000000000000000000" pitchFamily="2" charset="0"/>
                <a:ea typeface="Roboto" panose="02000000000000000000" pitchFamily="2" charset="0"/>
              </a:rPr>
              <a:t>Funded by the European Union. Views and opinions expressed are however those of the author(s) only and do not necessarily reflect those of the European Union or Erasmus+. </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Neither the European Union nor the granting authority can be held responsible for them</a:t>
            </a:r>
          </a:p>
        </p:txBody>
      </p:sp>
      <p:sp>
        <p:nvSpPr>
          <p:cNvPr id="5" name="Title 1">
            <a:extLst>
              <a:ext uri="{FF2B5EF4-FFF2-40B4-BE49-F238E27FC236}">
                <a16:creationId xmlns:a16="http://schemas.microsoft.com/office/drawing/2014/main" id="{F334D286-CDE4-3FAF-C459-FD95ABC9D809}"/>
              </a:ext>
            </a:extLst>
          </p:cNvPr>
          <p:cNvSpPr>
            <a:spLocks noGrp="1"/>
          </p:cNvSpPr>
          <p:nvPr>
            <p:ph type="title"/>
          </p:nvPr>
        </p:nvSpPr>
        <p:spPr>
          <a:xfrm>
            <a:off x="838200" y="501573"/>
            <a:ext cx="10515600" cy="1136650"/>
          </a:xfrm>
        </p:spPr>
        <p:txBody>
          <a:bodyPr/>
          <a:lstStyle/>
          <a:p>
            <a:r>
              <a:rPr lang="en-GB" sz="3600" noProof="0" dirty="0">
                <a:solidFill>
                  <a:srgbClr val="0070C0"/>
                </a:solidFill>
              </a:rPr>
              <a:t>Dissemination target groups</a:t>
            </a:r>
            <a:endParaRPr lang="en-GB" sz="3600" noProof="0" dirty="0"/>
          </a:p>
        </p:txBody>
      </p:sp>
      <p:graphicFrame>
        <p:nvGraphicFramePr>
          <p:cNvPr id="2" name="Tabella 5">
            <a:extLst>
              <a:ext uri="{FF2B5EF4-FFF2-40B4-BE49-F238E27FC236}">
                <a16:creationId xmlns:a16="http://schemas.microsoft.com/office/drawing/2014/main" id="{78B44B09-7E75-4026-F687-9560732EA620}"/>
              </a:ext>
            </a:extLst>
          </p:cNvPr>
          <p:cNvGraphicFramePr>
            <a:graphicFrameLocks noGrp="1"/>
          </p:cNvGraphicFramePr>
          <p:nvPr>
            <p:extLst>
              <p:ext uri="{D42A27DB-BD31-4B8C-83A1-F6EECF244321}">
                <p14:modId xmlns:p14="http://schemas.microsoft.com/office/powerpoint/2010/main" val="1773109714"/>
              </p:ext>
            </p:extLst>
          </p:nvPr>
        </p:nvGraphicFramePr>
        <p:xfrm>
          <a:off x="452408" y="1581031"/>
          <a:ext cx="11287183" cy="4345184"/>
        </p:xfrm>
        <a:graphic>
          <a:graphicData uri="http://schemas.openxmlformats.org/drawingml/2006/table">
            <a:tbl>
              <a:tblPr firstRow="1" bandRow="1">
                <a:tableStyleId>{5C22544A-7EE6-4342-B048-85BDC9FD1C3A}</a:tableStyleId>
              </a:tblPr>
              <a:tblGrid>
                <a:gridCol w="2334335">
                  <a:extLst>
                    <a:ext uri="{9D8B030D-6E8A-4147-A177-3AD203B41FA5}">
                      <a16:colId xmlns:a16="http://schemas.microsoft.com/office/drawing/2014/main" val="376544113"/>
                    </a:ext>
                  </a:extLst>
                </a:gridCol>
                <a:gridCol w="8952848">
                  <a:extLst>
                    <a:ext uri="{9D8B030D-6E8A-4147-A177-3AD203B41FA5}">
                      <a16:colId xmlns:a16="http://schemas.microsoft.com/office/drawing/2014/main" val="2910259645"/>
                    </a:ext>
                  </a:extLst>
                </a:gridCol>
              </a:tblGrid>
              <a:tr h="651164">
                <a:tc>
                  <a:txBody>
                    <a:bodyPr/>
                    <a:lstStyle/>
                    <a:p>
                      <a:pPr algn="l"/>
                      <a:endPar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GB" sz="1800" noProof="0" dirty="0">
                          <a:solidFill>
                            <a:schemeClr val="bg1"/>
                          </a:solidFill>
                          <a:latin typeface="Roboto" panose="02000000000000000000" pitchFamily="2" charset="0"/>
                          <a:ea typeface="Roboto" panose="02000000000000000000" pitchFamily="2" charset="0"/>
                          <a:cs typeface="Roboto" panose="02000000000000000000" pitchFamily="2" charset="0"/>
                        </a:rPr>
                        <a:t>DESCRIPTION</a:t>
                      </a:r>
                    </a:p>
                    <a:p>
                      <a:pPr algn="l"/>
                      <a:r>
                        <a:rPr lang="en-GB" sz="1800" noProof="0" dirty="0">
                          <a:solidFill>
                            <a:schemeClr val="bg1"/>
                          </a:solidFill>
                          <a:latin typeface="Roboto" panose="02000000000000000000" pitchFamily="2" charset="0"/>
                          <a:ea typeface="Roboto" panose="02000000000000000000" pitchFamily="2" charset="0"/>
                          <a:cs typeface="Roboto" panose="02000000000000000000" pitchFamily="2" charset="0"/>
                        </a:rPr>
                        <a:t>(further details on the Dissemination Plan)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1F5F"/>
                    </a:solidFill>
                  </a:tcPr>
                </a:tc>
                <a:extLst>
                  <a:ext uri="{0D108BD9-81ED-4DB2-BD59-A6C34878D82A}">
                    <a16:rowId xmlns:a16="http://schemas.microsoft.com/office/drawing/2014/main" val="284417415"/>
                  </a:ext>
                </a:extLst>
              </a:tr>
              <a:tr h="1488375">
                <a:tc>
                  <a:txBody>
                    <a:bodyPr/>
                    <a:lstStyle/>
                    <a:p>
                      <a:pPr algn="l"/>
                      <a:r>
                        <a:rPr lang="en-GB" sz="1800" b="1" noProof="0" dirty="0">
                          <a:solidFill>
                            <a:schemeClr val="bg1"/>
                          </a:solidFill>
                          <a:latin typeface="Roboto" panose="02000000000000000000" pitchFamily="2" charset="0"/>
                          <a:ea typeface="Roboto" panose="02000000000000000000" pitchFamily="2" charset="0"/>
                          <a:cs typeface="Roboto" panose="02000000000000000000" pitchFamily="2" charset="0"/>
                        </a:rPr>
                        <a:t>PROJECT TARGETS</a:t>
                      </a:r>
                    </a:p>
                  </a:txBody>
                  <a:tcPr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Academic and non-academic staff at Asian HEIs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University students in Asian HEIs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Alumni &amp; professionals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VET providers working in finance and sustainability sector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Policy makers &amp; local stakeholders (employers)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Private Sector in VN, TH, PH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1704357"/>
                  </a:ext>
                </a:extLst>
              </a:tr>
              <a:tr h="1209305">
                <a:tc>
                  <a:txBody>
                    <a:bodyPr/>
                    <a:lstStyle/>
                    <a:p>
                      <a:pPr algn="l"/>
                      <a:r>
                        <a:rPr lang="en-GB" sz="1800" b="1" noProof="0" dirty="0">
                          <a:solidFill>
                            <a:schemeClr val="bg1"/>
                          </a:solidFill>
                          <a:latin typeface="Roboto" panose="02000000000000000000" pitchFamily="2" charset="0"/>
                          <a:ea typeface="Roboto" panose="02000000000000000000" pitchFamily="2" charset="0"/>
                          <a:cs typeface="Roboto" panose="02000000000000000000" pitchFamily="2" charset="0"/>
                        </a:rPr>
                        <a:t>STAKEHOLDERS</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E+ </a:t>
                      </a: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Nаtionаl</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Аgencies</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/EU </a:t>
                      </a: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Delegаtions</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 in MV/PG, </a:t>
                      </a: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focаl</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 points </a:t>
                      </a: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аnd</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nаtionаl</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 offices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Other HEIs </a:t>
                      </a: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аnd</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 non HE </a:t>
                      </a: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orgаnisаtions</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thаt</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pаrticipаted</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a:t>
                      </a: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аre</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pаrticipаting</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 in other CBHE projects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O</a:t>
                      </a:r>
                      <a:r>
                        <a:rPr lang="en-GB" sz="1600" dirty="0" err="1">
                          <a:solidFill>
                            <a:schemeClr val="tx1"/>
                          </a:solidFill>
                          <a:latin typeface="Roboto" panose="02000000000000000000" pitchFamily="2" charset="0"/>
                          <a:ea typeface="Roboto" panose="02000000000000000000" pitchFamily="2" charset="0"/>
                          <a:cs typeface="Roboto" panose="02000000000000000000" pitchFamily="2" charset="0"/>
                        </a:rPr>
                        <a:t>ther</a:t>
                      </a:r>
                      <a:r>
                        <a:rPr lang="en-GB" sz="1600" dirty="0">
                          <a:solidFill>
                            <a:schemeClr val="tx1"/>
                          </a:solidFill>
                          <a:latin typeface="Roboto" panose="02000000000000000000" pitchFamily="2" charset="0"/>
                          <a:ea typeface="Roboto" panose="02000000000000000000" pitchFamily="2" charset="0"/>
                          <a:cs typeface="Roboto" panose="02000000000000000000" pitchFamily="2" charset="0"/>
                        </a:rPr>
                        <a:t> groups of interest i.e., </a:t>
                      </a:r>
                      <a:r>
                        <a:rPr lang="en-GB" sz="1600" dirty="0" err="1">
                          <a:solidFill>
                            <a:schemeClr val="tx1"/>
                          </a:solidFill>
                          <a:latin typeface="Roboto" panose="02000000000000000000" pitchFamily="2" charset="0"/>
                          <a:ea typeface="Roboto" panose="02000000000000000000" pitchFamily="2" charset="0"/>
                          <a:cs typeface="Roboto" panose="02000000000000000000" pitchFamily="2" charset="0"/>
                        </a:rPr>
                        <a:t>Erаsmus</a:t>
                      </a:r>
                      <a:r>
                        <a:rPr lang="en-GB" sz="1600" dirty="0">
                          <a:solidFill>
                            <a:schemeClr val="tx1"/>
                          </a:solidFill>
                          <a:latin typeface="Roboto" panose="02000000000000000000" pitchFamily="2" charset="0"/>
                          <a:ea typeface="Roboto" panose="02000000000000000000" pitchFamily="2" charset="0"/>
                          <a:cs typeface="Roboto" panose="02000000000000000000" pitchFamily="2" charset="0"/>
                        </a:rPr>
                        <a:t> Student Network</a:t>
                      </a:r>
                      <a:endPar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1531473"/>
                  </a:ext>
                </a:extLst>
              </a:tr>
              <a:tr h="930235">
                <a:tc>
                  <a:txBody>
                    <a:bodyPr/>
                    <a:lstStyle/>
                    <a:p>
                      <a:pPr algn="l"/>
                      <a:r>
                        <a:rPr lang="en-GB" sz="1800" b="1" noProof="0" dirty="0">
                          <a:solidFill>
                            <a:schemeClr val="bg1"/>
                          </a:solidFill>
                          <a:latin typeface="Roboto" panose="02000000000000000000" pitchFamily="2" charset="0"/>
                          <a:ea typeface="Roboto" panose="02000000000000000000" pitchFamily="2" charset="0"/>
                          <a:cs typeface="Roboto" panose="02000000000000000000" pitchFamily="2" charset="0"/>
                        </a:rPr>
                        <a:t>POLICY MAKERS</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Locаl</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regionаl</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nаtionаl</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 level in our own countries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EU policy </a:t>
                      </a: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mаkers</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 (for EU </a:t>
                      </a: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pаrtners</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аnd</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diplomаtic</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representаtions</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 of </a:t>
                      </a:r>
                      <a:r>
                        <a:rPr lang="en-GB" sz="1600" noProof="0" dirty="0" err="1">
                          <a:solidFill>
                            <a:schemeClr val="tx1"/>
                          </a:solidFill>
                          <a:latin typeface="Roboto" panose="02000000000000000000" pitchFamily="2" charset="0"/>
                          <a:ea typeface="Roboto" panose="02000000000000000000" pitchFamily="2" charset="0"/>
                          <a:cs typeface="Roboto" panose="02000000000000000000" pitchFamily="2" charset="0"/>
                        </a:rPr>
                        <a:t>pаrtner</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 countries in EU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7423141"/>
                  </a:ext>
                </a:extLst>
              </a:tr>
            </a:tbl>
          </a:graphicData>
        </a:graphic>
      </p:graphicFrame>
    </p:spTree>
    <p:extLst>
      <p:ext uri="{BB962C8B-B14F-4D97-AF65-F5344CB8AC3E}">
        <p14:creationId xmlns:p14="http://schemas.microsoft.com/office/powerpoint/2010/main" val="3506783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A30F0-E31B-660A-3F83-EF3D3DFA6945}"/>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CF233215-4803-5844-E00E-A04CA2E7CC3F}"/>
              </a:ext>
            </a:extLst>
          </p:cNvPr>
          <p:cNvSpPr txBox="1"/>
          <p:nvPr/>
        </p:nvSpPr>
        <p:spPr>
          <a:xfrm>
            <a:off x="287589" y="6149488"/>
            <a:ext cx="11696699" cy="430887"/>
          </a:xfrm>
          <a:prstGeom prst="rect">
            <a:avLst/>
          </a:prstGeom>
          <a:noFill/>
        </p:spPr>
        <p:txBody>
          <a:bodyPr wrap="square">
            <a:spAutoFit/>
          </a:bodyPr>
          <a:lstStyle/>
          <a:p>
            <a:r>
              <a:rPr lang="en-US" sz="1050" dirty="0">
                <a:latin typeface="Roboto" panose="02000000000000000000" pitchFamily="2" charset="0"/>
                <a:ea typeface="Roboto" panose="02000000000000000000" pitchFamily="2" charset="0"/>
              </a:rPr>
              <a:t>Funded by the European Union. Views and opinions expressed are however those of the author(s) only and do not necessarily reflect those of the European Union or Erasmus+. </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Neither the European Union nor the granting authority can be held responsible for them</a:t>
            </a:r>
          </a:p>
        </p:txBody>
      </p:sp>
      <p:sp>
        <p:nvSpPr>
          <p:cNvPr id="5" name="Title 1">
            <a:extLst>
              <a:ext uri="{FF2B5EF4-FFF2-40B4-BE49-F238E27FC236}">
                <a16:creationId xmlns:a16="http://schemas.microsoft.com/office/drawing/2014/main" id="{EE188CD6-F3AE-F495-589D-A9D06428AE2F}"/>
              </a:ext>
            </a:extLst>
          </p:cNvPr>
          <p:cNvSpPr>
            <a:spLocks noGrp="1"/>
          </p:cNvSpPr>
          <p:nvPr>
            <p:ph type="title"/>
          </p:nvPr>
        </p:nvSpPr>
        <p:spPr>
          <a:xfrm>
            <a:off x="838200" y="501573"/>
            <a:ext cx="10515600" cy="1136650"/>
          </a:xfrm>
        </p:spPr>
        <p:txBody>
          <a:bodyPr/>
          <a:lstStyle/>
          <a:p>
            <a:r>
              <a:rPr lang="en-GB" sz="3600" dirty="0">
                <a:solidFill>
                  <a:srgbClr val="0070C0"/>
                </a:solidFill>
              </a:rPr>
              <a:t>Activities and KPI – as per </a:t>
            </a:r>
            <a:r>
              <a:rPr lang="en-GB" sz="3600" dirty="0" err="1">
                <a:solidFill>
                  <a:srgbClr val="0070C0"/>
                </a:solidFill>
              </a:rPr>
              <a:t>eForm</a:t>
            </a:r>
            <a:r>
              <a:rPr lang="en-GB" sz="3600" dirty="0">
                <a:solidFill>
                  <a:srgbClr val="0070C0"/>
                </a:solidFill>
              </a:rPr>
              <a:t> (</a:t>
            </a:r>
            <a:r>
              <a:rPr lang="en-GB" sz="3600" i="1" dirty="0">
                <a:solidFill>
                  <a:srgbClr val="0070C0"/>
                </a:solidFill>
              </a:rPr>
              <a:t>at least…)</a:t>
            </a:r>
            <a:endParaRPr lang="en-GB" sz="3600" i="1" noProof="0" dirty="0"/>
          </a:p>
        </p:txBody>
      </p:sp>
      <p:graphicFrame>
        <p:nvGraphicFramePr>
          <p:cNvPr id="3" name="Tabella 5">
            <a:extLst>
              <a:ext uri="{FF2B5EF4-FFF2-40B4-BE49-F238E27FC236}">
                <a16:creationId xmlns:a16="http://schemas.microsoft.com/office/drawing/2014/main" id="{8468152F-EBF5-2FD3-801B-68F6EDF9317D}"/>
              </a:ext>
            </a:extLst>
          </p:cNvPr>
          <p:cNvGraphicFramePr>
            <a:graphicFrameLocks noGrp="1"/>
          </p:cNvGraphicFramePr>
          <p:nvPr>
            <p:extLst>
              <p:ext uri="{D42A27DB-BD31-4B8C-83A1-F6EECF244321}">
                <p14:modId xmlns:p14="http://schemas.microsoft.com/office/powerpoint/2010/main" val="3850607577"/>
              </p:ext>
            </p:extLst>
          </p:nvPr>
        </p:nvGraphicFramePr>
        <p:xfrm>
          <a:off x="384765" y="1553664"/>
          <a:ext cx="8973920" cy="4389120"/>
        </p:xfrm>
        <a:graphic>
          <a:graphicData uri="http://schemas.openxmlformats.org/drawingml/2006/table">
            <a:tbl>
              <a:tblPr firstRow="1" bandRow="1">
                <a:tableStyleId>{5C22544A-7EE6-4342-B048-85BDC9FD1C3A}</a:tableStyleId>
              </a:tblPr>
              <a:tblGrid>
                <a:gridCol w="8973920">
                  <a:extLst>
                    <a:ext uri="{9D8B030D-6E8A-4147-A177-3AD203B41FA5}">
                      <a16:colId xmlns:a16="http://schemas.microsoft.com/office/drawing/2014/main" val="2910259645"/>
                    </a:ext>
                  </a:extLst>
                </a:gridCol>
              </a:tblGrid>
              <a:tr h="221048">
                <a:tc>
                  <a:txBody>
                    <a:bodyPr/>
                    <a:lstStyle/>
                    <a:p>
                      <a:pPr algn="l"/>
                      <a:r>
                        <a:rPr lang="en-GB" sz="1800" noProof="0" dirty="0">
                          <a:latin typeface="Roboto" panose="02000000000000000000" pitchFamily="2" charset="0"/>
                          <a:ea typeface="Roboto" panose="02000000000000000000" pitchFamily="2" charset="0"/>
                          <a:cs typeface="Roboto" panose="02000000000000000000" pitchFamily="2" charset="0"/>
                        </a:rPr>
                        <a:t>Dissemination channel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1F5F"/>
                    </a:solidFill>
                  </a:tcPr>
                </a:tc>
                <a:extLst>
                  <a:ext uri="{0D108BD9-81ED-4DB2-BD59-A6C34878D82A}">
                    <a16:rowId xmlns:a16="http://schemas.microsoft.com/office/drawing/2014/main" val="284417415"/>
                  </a:ext>
                </a:extLst>
              </a:tr>
              <a:tr h="202627">
                <a:tc>
                  <a:txBody>
                    <a:bodyPr/>
                    <a:lstStyle/>
                    <a:p>
                      <a:pPr algn="l"/>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Project’s learning platform (website)</a:t>
                      </a:r>
                    </a:p>
                  </a:txBody>
                  <a:tcPr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1704357"/>
                  </a:ext>
                </a:extLst>
              </a:tr>
              <a:tr h="202627">
                <a:tc>
                  <a:txBody>
                    <a:bodyPr/>
                    <a:lstStyle/>
                    <a:p>
                      <a:pPr algn="l"/>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Academic conferences, guest lectures, industry roundtables, sector event (participation)</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1531473"/>
                  </a:ext>
                </a:extLst>
              </a:tr>
              <a:tr h="2026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0" dirty="0">
                          <a:solidFill>
                            <a:schemeClr val="tx1"/>
                          </a:solidFill>
                          <a:latin typeface="Roboto" panose="02000000000000000000" pitchFamily="2" charset="0"/>
                          <a:ea typeface="Roboto" panose="02000000000000000000" pitchFamily="2" charset="0"/>
                          <a:cs typeface="Roboto" panose="02000000000000000000" pitchFamily="2" charset="0"/>
                        </a:rPr>
                        <a:t>Publications (mentions)</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9992067"/>
                  </a:ext>
                </a:extLst>
              </a:tr>
              <a:tr h="202627">
                <a:tc>
                  <a:txBody>
                    <a:bodyPr/>
                    <a:lstStyle/>
                    <a:p>
                      <a:pPr algn="l"/>
                      <a:r>
                        <a:rPr lang="en-GB" sz="1600" b="0" noProof="0" dirty="0">
                          <a:solidFill>
                            <a:schemeClr val="tx1"/>
                          </a:solidFill>
                          <a:latin typeface="Roboto" panose="02000000000000000000" pitchFamily="2" charset="0"/>
                          <a:ea typeface="Roboto" panose="02000000000000000000" pitchFamily="2" charset="0"/>
                          <a:cs typeface="Roboto" panose="02000000000000000000" pitchFamily="2" charset="0"/>
                        </a:rPr>
                        <a:t>Survey (WP2)</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3058672"/>
                  </a:ext>
                </a:extLst>
              </a:tr>
              <a:tr h="202627">
                <a:tc>
                  <a:txBody>
                    <a:bodyPr/>
                    <a:lstStyle/>
                    <a:p>
                      <a:pPr algn="l"/>
                      <a:r>
                        <a:rPr lang="en-GB" sz="1600" b="0" noProof="0" dirty="0">
                          <a:solidFill>
                            <a:schemeClr val="tx1"/>
                          </a:solidFill>
                          <a:latin typeface="Roboto" panose="02000000000000000000" pitchFamily="2" charset="0"/>
                          <a:ea typeface="Roboto" panose="02000000000000000000" pitchFamily="2" charset="0"/>
                          <a:cs typeface="Roboto" panose="02000000000000000000" pitchFamily="2" charset="0"/>
                        </a:rPr>
                        <a:t>Social media of the project</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3563844"/>
                  </a:ext>
                </a:extLst>
              </a:tr>
              <a:tr h="2026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University platforms (e.g., </a:t>
                      </a:r>
                      <a:r>
                        <a:rPr lang="en-GB" sz="1600" i="1" noProof="0" dirty="0">
                          <a:solidFill>
                            <a:schemeClr val="tx1"/>
                          </a:solidFill>
                          <a:latin typeface="Roboto" panose="02000000000000000000" pitchFamily="2" charset="0"/>
                          <a:ea typeface="Roboto" panose="02000000000000000000" pitchFamily="2" charset="0"/>
                          <a:cs typeface="Roboto" panose="02000000000000000000" pitchFamily="2" charset="0"/>
                        </a:rPr>
                        <a:t>institutional website, social media, placement, student services, etc</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1721586"/>
                  </a:ext>
                </a:extLst>
              </a:tr>
              <a:tr h="202627">
                <a:tc>
                  <a:txBody>
                    <a:bodyPr/>
                    <a:lstStyle/>
                    <a:p>
                      <a:pPr algn="l"/>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MoU signature &amp; internship programmes (WP4)</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9274225"/>
                  </a:ext>
                </a:extLst>
              </a:tr>
              <a:tr h="202627">
                <a:tc>
                  <a:txBody>
                    <a:bodyPr/>
                    <a:lstStyle/>
                    <a:p>
                      <a:pPr algn="l"/>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Policy briefs and targeted consultations</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7404257"/>
                  </a:ext>
                </a:extLst>
              </a:tr>
              <a:tr h="202627">
                <a:tc>
                  <a:txBody>
                    <a:bodyPr/>
                    <a:lstStyle/>
                    <a:p>
                      <a:pPr algn="l"/>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EU-wide dissemination, cross-project synergies and best-practice exchange (</a:t>
                      </a:r>
                      <a:r>
                        <a:rPr lang="en-GB" sz="1600" i="1" noProof="0" dirty="0">
                          <a:solidFill>
                            <a:schemeClr val="tx1"/>
                          </a:solidFill>
                          <a:latin typeface="Roboto" panose="02000000000000000000" pitchFamily="2" charset="0"/>
                          <a:ea typeface="Roboto" panose="02000000000000000000" pitchFamily="2" charset="0"/>
                          <a:cs typeface="Roboto" panose="02000000000000000000" pitchFamily="2" charset="0"/>
                        </a:rPr>
                        <a:t>e.g. Micro4Asia</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5892106"/>
                  </a:ext>
                </a:extLst>
              </a:tr>
              <a:tr h="202627">
                <a:tc>
                  <a:txBody>
                    <a:bodyPr/>
                    <a:lstStyle/>
                    <a:p>
                      <a:pPr algn="l"/>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Participation in E+ networking activities (</a:t>
                      </a:r>
                      <a:r>
                        <a:rPr lang="en-GB" sz="1600" i="1" noProof="0" dirty="0">
                          <a:solidFill>
                            <a:schemeClr val="tx1"/>
                          </a:solidFill>
                          <a:latin typeface="Roboto" panose="02000000000000000000" pitchFamily="2" charset="0"/>
                          <a:ea typeface="Roboto" panose="02000000000000000000" pitchFamily="2" charset="0"/>
                          <a:cs typeface="Roboto" panose="02000000000000000000" pitchFamily="2" charset="0"/>
                        </a:rPr>
                        <a:t>e.g. Grants Holders’ Meeting – few days ago</a:t>
                      </a:r>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4139365"/>
                  </a:ext>
                </a:extLst>
              </a:tr>
              <a:tr h="202627">
                <a:tc>
                  <a:txBody>
                    <a:bodyPr/>
                    <a:lstStyle/>
                    <a:p>
                      <a:pPr algn="l"/>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Asian partners’ public information events (WP5) - at least 1/partner with some budgeted gadgets</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34246902"/>
                  </a:ext>
                </a:extLst>
              </a:tr>
              <a:tr h="202627">
                <a:tc>
                  <a:txBody>
                    <a:bodyPr/>
                    <a:lstStyle/>
                    <a:p>
                      <a:pPr algn="l"/>
                      <a:r>
                        <a:rPr lang="en-GB" sz="1600" noProof="0" dirty="0">
                          <a:solidFill>
                            <a:schemeClr val="tx1"/>
                          </a:solidFill>
                          <a:latin typeface="Roboto" panose="02000000000000000000" pitchFamily="2" charset="0"/>
                          <a:ea typeface="Roboto" panose="02000000000000000000" pitchFamily="2" charset="0"/>
                          <a:cs typeface="Roboto" panose="02000000000000000000" pitchFamily="2" charset="0"/>
                        </a:rPr>
                        <a:t>Final Conference in Chiang Mai (WP5) with all partners</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5441499"/>
                  </a:ext>
                </a:extLst>
              </a:tr>
            </a:tbl>
          </a:graphicData>
        </a:graphic>
      </p:graphicFrame>
      <p:sp>
        <p:nvSpPr>
          <p:cNvPr id="4" name="CasellaDiTesto 3">
            <a:extLst>
              <a:ext uri="{FF2B5EF4-FFF2-40B4-BE49-F238E27FC236}">
                <a16:creationId xmlns:a16="http://schemas.microsoft.com/office/drawing/2014/main" id="{682D2A90-9616-439A-C432-24BBF40B7EF3}"/>
              </a:ext>
            </a:extLst>
          </p:cNvPr>
          <p:cNvSpPr txBox="1"/>
          <p:nvPr/>
        </p:nvSpPr>
        <p:spPr>
          <a:xfrm>
            <a:off x="9282091" y="3286559"/>
            <a:ext cx="2835697" cy="923330"/>
          </a:xfrm>
          <a:prstGeom prst="rect">
            <a:avLst/>
          </a:prstGeom>
          <a:noFill/>
        </p:spPr>
        <p:txBody>
          <a:bodyPr wrap="square" rtlCol="0">
            <a:spAutoFit/>
          </a:bodyPr>
          <a:lstStyle/>
          <a:p>
            <a:pPr algn="ctr"/>
            <a:r>
              <a:rPr lang="en-US" b="1" dirty="0">
                <a:latin typeface="Roboto" panose="02000000000000000000" pitchFamily="2" charset="0"/>
                <a:ea typeface="Roboto" panose="02000000000000000000" pitchFamily="2" charset="0"/>
                <a:cs typeface="Roboto" panose="02000000000000000000" pitchFamily="2" charset="0"/>
              </a:rPr>
              <a:t>The overall strategy aims </a:t>
            </a:r>
          </a:p>
          <a:p>
            <a:pPr algn="ctr"/>
            <a:r>
              <a:rPr lang="en-US" b="1" dirty="0">
                <a:latin typeface="Roboto" panose="02000000000000000000" pitchFamily="2" charset="0"/>
                <a:ea typeface="Roboto" panose="02000000000000000000" pitchFamily="2" charset="0"/>
                <a:cs typeface="Roboto" panose="02000000000000000000" pitchFamily="2" charset="0"/>
              </a:rPr>
              <a:t>to reach at least 1,155,000 contacts</a:t>
            </a:r>
            <a:endParaRPr lang="it-IT" b="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91081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678B3-DFD9-7E3C-BA57-204250B68BDE}"/>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16EBE4EE-9B87-E395-9B2D-43AB2DC57113}"/>
              </a:ext>
            </a:extLst>
          </p:cNvPr>
          <p:cNvSpPr txBox="1"/>
          <p:nvPr/>
        </p:nvSpPr>
        <p:spPr>
          <a:xfrm>
            <a:off x="287589" y="6149488"/>
            <a:ext cx="11696699" cy="430887"/>
          </a:xfrm>
          <a:prstGeom prst="rect">
            <a:avLst/>
          </a:prstGeom>
          <a:noFill/>
        </p:spPr>
        <p:txBody>
          <a:bodyPr wrap="square">
            <a:spAutoFit/>
          </a:bodyPr>
          <a:lstStyle/>
          <a:p>
            <a:r>
              <a:rPr lang="en-US" sz="1050" dirty="0">
                <a:latin typeface="Roboto" panose="02000000000000000000" pitchFamily="2" charset="0"/>
                <a:ea typeface="Roboto" panose="02000000000000000000" pitchFamily="2" charset="0"/>
              </a:rPr>
              <a:t>Funded by the European Union. Views and opinions expressed are however those of the author(s) only and do not necessarily reflect those of the European Union or Erasmus+. </a:t>
            </a:r>
            <a:br>
              <a:rPr lang="en-US" sz="1050" dirty="0">
                <a:latin typeface="Roboto" panose="02000000000000000000" pitchFamily="2" charset="0"/>
                <a:ea typeface="Roboto" panose="02000000000000000000" pitchFamily="2" charset="0"/>
              </a:rPr>
            </a:br>
            <a:r>
              <a:rPr lang="en-US" sz="1050" dirty="0">
                <a:latin typeface="Roboto" panose="02000000000000000000" pitchFamily="2" charset="0"/>
                <a:ea typeface="Roboto" panose="02000000000000000000" pitchFamily="2" charset="0"/>
              </a:rPr>
              <a:t>Neither the European Union nor the granting authority can be held responsible for them</a:t>
            </a:r>
          </a:p>
        </p:txBody>
      </p:sp>
      <p:sp>
        <p:nvSpPr>
          <p:cNvPr id="5" name="Title 1">
            <a:extLst>
              <a:ext uri="{FF2B5EF4-FFF2-40B4-BE49-F238E27FC236}">
                <a16:creationId xmlns:a16="http://schemas.microsoft.com/office/drawing/2014/main" id="{7BCCA395-923C-F9E3-78D8-D606D4A62EF7}"/>
              </a:ext>
            </a:extLst>
          </p:cNvPr>
          <p:cNvSpPr>
            <a:spLocks noGrp="1"/>
          </p:cNvSpPr>
          <p:nvPr>
            <p:ph type="title"/>
          </p:nvPr>
        </p:nvSpPr>
        <p:spPr>
          <a:xfrm>
            <a:off x="838200" y="501573"/>
            <a:ext cx="10515600" cy="1136650"/>
          </a:xfrm>
        </p:spPr>
        <p:txBody>
          <a:bodyPr/>
          <a:lstStyle/>
          <a:p>
            <a:r>
              <a:rPr lang="en-GB" sz="3600" dirty="0">
                <a:solidFill>
                  <a:srgbClr val="0070C0"/>
                </a:solidFill>
              </a:rPr>
              <a:t>Activity example 1: valorisation event &amp; follow-up</a:t>
            </a:r>
            <a:endParaRPr lang="en-GB" sz="3600" i="1" noProof="0" dirty="0"/>
          </a:p>
        </p:txBody>
      </p:sp>
      <p:grpSp>
        <p:nvGrpSpPr>
          <p:cNvPr id="2" name="Gruppo 1">
            <a:extLst>
              <a:ext uri="{FF2B5EF4-FFF2-40B4-BE49-F238E27FC236}">
                <a16:creationId xmlns:a16="http://schemas.microsoft.com/office/drawing/2014/main" id="{04E7A8A6-573D-B7F8-D410-A3F241A8AC8D}"/>
              </a:ext>
            </a:extLst>
          </p:cNvPr>
          <p:cNvGrpSpPr/>
          <p:nvPr/>
        </p:nvGrpSpPr>
        <p:grpSpPr>
          <a:xfrm>
            <a:off x="1224500" y="1494845"/>
            <a:ext cx="9605356" cy="4392419"/>
            <a:chOff x="664204" y="1147562"/>
            <a:chExt cx="9630170" cy="4788936"/>
          </a:xfrm>
        </p:grpSpPr>
        <p:pic>
          <p:nvPicPr>
            <p:cNvPr id="6" name="Рисунок 3">
              <a:extLst>
                <a:ext uri="{FF2B5EF4-FFF2-40B4-BE49-F238E27FC236}">
                  <a16:creationId xmlns:a16="http://schemas.microsoft.com/office/drawing/2014/main" id="{E56302B9-264B-739B-77A5-CEBC7767BF45}"/>
                </a:ext>
              </a:extLst>
            </p:cNvPr>
            <p:cNvPicPr>
              <a:picLocks noChangeAspect="1"/>
            </p:cNvPicPr>
            <p:nvPr/>
          </p:nvPicPr>
          <p:blipFill>
            <a:blip r:embed="rId2"/>
            <a:stretch>
              <a:fillRect/>
            </a:stretch>
          </p:blipFill>
          <p:spPr>
            <a:xfrm>
              <a:off x="664204" y="1147562"/>
              <a:ext cx="9630170" cy="4788936"/>
            </a:xfrm>
            <a:prstGeom prst="rect">
              <a:avLst/>
            </a:prstGeom>
          </p:spPr>
        </p:pic>
        <p:sp>
          <p:nvSpPr>
            <p:cNvPr id="7" name="Прямоугольник 4">
              <a:extLst>
                <a:ext uri="{FF2B5EF4-FFF2-40B4-BE49-F238E27FC236}">
                  <a16:creationId xmlns:a16="http://schemas.microsoft.com/office/drawing/2014/main" id="{5E4D6CB5-1B66-BC21-44DD-6F1F841ED77C}"/>
                </a:ext>
              </a:extLst>
            </p:cNvPr>
            <p:cNvSpPr/>
            <p:nvPr/>
          </p:nvSpPr>
          <p:spPr>
            <a:xfrm>
              <a:off x="7492181" y="1976283"/>
              <a:ext cx="2064774" cy="5309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944334061"/>
      </p:ext>
    </p:extLst>
  </p:cSld>
  <p:clrMapOvr>
    <a:masterClrMapping/>
  </p:clrMapOvr>
</p:sld>
</file>

<file path=ppt/theme/theme1.xml><?xml version="1.0" encoding="utf-8"?>
<a:theme xmlns:a="http://schemas.openxmlformats.org/drawingml/2006/main" name="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94B3C362-1D07-4AA8-A5C1-03DA62C7B0CC}" vid="{2F60C684-345B-404F-A87E-91B1A232DA62}"/>
    </a:ext>
  </a:extLst>
</a:theme>
</file>

<file path=docProps/app.xml><?xml version="1.0" encoding="utf-8"?>
<Properties xmlns="http://schemas.openxmlformats.org/officeDocument/2006/extended-properties" xmlns:vt="http://schemas.openxmlformats.org/officeDocument/2006/docPropsVTypes">
  <Template/>
  <TotalTime>1304</TotalTime>
  <Words>2136</Words>
  <Application>Microsoft Office PowerPoint</Application>
  <PresentationFormat>แบบจอกว้าง</PresentationFormat>
  <Paragraphs>191</Paragraphs>
  <Slides>20</Slides>
  <Notes>0</Notes>
  <HiddenSlides>0</HiddenSlides>
  <MMClips>1</MMClips>
  <ScaleCrop>false</ScaleCrop>
  <HeadingPairs>
    <vt:vector size="4" baseType="variant">
      <vt:variant>
        <vt:lpstr>ธีม</vt:lpstr>
      </vt:variant>
      <vt:variant>
        <vt:i4>1</vt:i4>
      </vt:variant>
      <vt:variant>
        <vt:lpstr>ชื่อเรื่องสไลด์</vt:lpstr>
      </vt:variant>
      <vt:variant>
        <vt:i4>20</vt:i4>
      </vt:variant>
    </vt:vector>
  </HeadingPairs>
  <TitlesOfParts>
    <vt:vector size="21" baseType="lpstr">
      <vt:lpstr>Office Theme</vt:lpstr>
      <vt:lpstr>GREEN FINANCE Advancing Higher Education for Sustainable Growth in Southeast Asia</vt:lpstr>
      <vt:lpstr>WP5 Timeline and deliverables</vt:lpstr>
      <vt:lpstr>An overview of dissemination – key elements</vt:lpstr>
      <vt:lpstr>Communication vs. Dissemination</vt:lpstr>
      <vt:lpstr>Communication example</vt:lpstr>
      <vt:lpstr>Dissemination example</vt:lpstr>
      <vt:lpstr>Dissemination target groups</vt:lpstr>
      <vt:lpstr>Activities and KPI – as per eForm (at least…)</vt:lpstr>
      <vt:lpstr>Activity example 1: valorisation event &amp; follow-up</vt:lpstr>
      <vt:lpstr>Activity example 2: social media post</vt:lpstr>
      <vt:lpstr>Activity example 3: logo, description and hyperlink</vt:lpstr>
      <vt:lpstr>Introducing the DRT – how to report activities &amp; stats</vt:lpstr>
      <vt:lpstr>DRT (communication section)</vt:lpstr>
      <vt:lpstr>DRT (dissemination section)</vt:lpstr>
      <vt:lpstr>DRT (events and training section)</vt:lpstr>
      <vt:lpstr>EU funding visibility obligation as per Grant Agreement</vt:lpstr>
      <vt:lpstr>GREEN FINANCE website (introducing PU’s work)</vt:lpstr>
      <vt:lpstr>Project social media channels</vt:lpstr>
      <vt:lpstr>Example of a project social media page</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Mike</cp:lastModifiedBy>
  <cp:revision>7</cp:revision>
  <dcterms:created xsi:type="dcterms:W3CDTF">2024-04-25T03:50:31Z</dcterms:created>
  <dcterms:modified xsi:type="dcterms:W3CDTF">2026-03-18T16:03:11Z</dcterms:modified>
</cp:coreProperties>
</file>